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31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82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6352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500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339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43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436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09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72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10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30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76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8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7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13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9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5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L</a:t>
            </a:r>
            <a:r>
              <a:rPr lang="en-US" baseline="30000" dirty="0" smtClean="0"/>
              <a:t>A</a:t>
            </a:r>
            <a:r>
              <a:rPr lang="en-US" dirty="0" smtClean="0"/>
              <a:t>T</a:t>
            </a:r>
            <a:r>
              <a:rPr lang="en-US" baseline="-25000" dirty="0" smtClean="0"/>
              <a:t>E</a:t>
            </a:r>
            <a:r>
              <a:rPr lang="en-US" dirty="0" smtClean="0"/>
              <a:t>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959144" y="5537200"/>
            <a:ext cx="3296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IPA – 2012-14 batch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40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01" y="624110"/>
            <a:ext cx="9777412" cy="1280890"/>
          </a:xfrm>
        </p:spPr>
        <p:txBody>
          <a:bodyPr/>
          <a:lstStyle/>
          <a:p>
            <a:r>
              <a:rPr lang="en-US" dirty="0"/>
              <a:t>Font Sizes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7200" y="1320799"/>
            <a:ext cx="9777411" cy="4944533"/>
          </a:xfrm>
        </p:spPr>
        <p:txBody>
          <a:bodyPr>
            <a:normAutofit/>
          </a:bodyPr>
          <a:lstStyle/>
          <a:p>
            <a:r>
              <a:rPr lang="pt-BR" dirty="0"/>
              <a:t>\</a:t>
            </a:r>
            <a:r>
              <a:rPr lang="pt-BR" dirty="0" smtClean="0"/>
              <a:t> </a:t>
            </a:r>
            <a:r>
              <a:rPr lang="pt-BR" dirty="0"/>
              <a:t>t i n y </a:t>
            </a:r>
            <a:r>
              <a:rPr lang="pt-BR" dirty="0" smtClean="0"/>
              <a:t>{ </a:t>
            </a:r>
            <a:r>
              <a:rPr lang="pt-BR" dirty="0"/>
              <a:t>He l l </a:t>
            </a:r>
            <a:r>
              <a:rPr lang="pt-BR" dirty="0" smtClean="0"/>
              <a:t>o}</a:t>
            </a:r>
            <a:endParaRPr lang="pt-BR" dirty="0"/>
          </a:p>
          <a:p>
            <a:pPr lvl="1"/>
            <a:r>
              <a:rPr lang="pt-BR" sz="1200" dirty="0" smtClean="0"/>
              <a:t>Hello</a:t>
            </a:r>
            <a:endParaRPr lang="pt-BR" sz="1200" dirty="0"/>
          </a:p>
          <a:p>
            <a:r>
              <a:rPr lang="pt-BR" dirty="0"/>
              <a:t>\</a:t>
            </a:r>
            <a:r>
              <a:rPr lang="pt-BR" dirty="0" smtClean="0"/>
              <a:t>s </a:t>
            </a:r>
            <a:r>
              <a:rPr lang="pt-BR" dirty="0"/>
              <a:t>c r i p t s i z e </a:t>
            </a:r>
            <a:r>
              <a:rPr lang="pt-BR" dirty="0" smtClean="0"/>
              <a:t>{ </a:t>
            </a:r>
            <a:r>
              <a:rPr lang="pt-BR" dirty="0"/>
              <a:t>He l l </a:t>
            </a:r>
            <a:r>
              <a:rPr lang="pt-BR" dirty="0" smtClean="0"/>
              <a:t>o}</a:t>
            </a:r>
            <a:endParaRPr lang="pt-BR" dirty="0"/>
          </a:p>
          <a:p>
            <a:pPr lvl="1"/>
            <a:r>
              <a:rPr lang="pt-BR" dirty="0" smtClean="0"/>
              <a:t>Hello</a:t>
            </a:r>
            <a:endParaRPr lang="pt-BR" dirty="0"/>
          </a:p>
          <a:p>
            <a:r>
              <a:rPr lang="pt-BR" dirty="0"/>
              <a:t>\</a:t>
            </a:r>
            <a:r>
              <a:rPr lang="pt-BR" dirty="0" smtClean="0"/>
              <a:t>f </a:t>
            </a:r>
            <a:r>
              <a:rPr lang="pt-BR" dirty="0"/>
              <a:t>o o t n o t e s i z e </a:t>
            </a:r>
            <a:r>
              <a:rPr lang="pt-BR" dirty="0" smtClean="0"/>
              <a:t>{ </a:t>
            </a:r>
            <a:r>
              <a:rPr lang="pt-BR" dirty="0"/>
              <a:t>He l l </a:t>
            </a:r>
            <a:r>
              <a:rPr lang="pt-BR" dirty="0" smtClean="0"/>
              <a:t>o}</a:t>
            </a:r>
            <a:endParaRPr lang="pt-BR" dirty="0"/>
          </a:p>
          <a:p>
            <a:pPr lvl="1"/>
            <a:r>
              <a:rPr lang="pt-BR" dirty="0" smtClean="0"/>
              <a:t>Hello</a:t>
            </a:r>
            <a:endParaRPr lang="pt-BR" dirty="0"/>
          </a:p>
          <a:p>
            <a:r>
              <a:rPr lang="pt-BR" dirty="0"/>
              <a:t>\</a:t>
            </a:r>
            <a:r>
              <a:rPr lang="pt-BR" dirty="0" smtClean="0"/>
              <a:t>sma </a:t>
            </a:r>
            <a:r>
              <a:rPr lang="pt-BR" dirty="0"/>
              <a:t>l l {</a:t>
            </a:r>
            <a:r>
              <a:rPr lang="pt-BR" dirty="0" smtClean="0"/>
              <a:t> </a:t>
            </a:r>
            <a:r>
              <a:rPr lang="pt-BR" dirty="0"/>
              <a:t>He l l </a:t>
            </a:r>
            <a:r>
              <a:rPr lang="pt-BR" dirty="0" smtClean="0"/>
              <a:t>o}</a:t>
            </a:r>
            <a:endParaRPr lang="pt-BR" dirty="0"/>
          </a:p>
          <a:p>
            <a:pPr lvl="1"/>
            <a:r>
              <a:rPr lang="pt-BR" dirty="0" smtClean="0"/>
              <a:t>Hello</a:t>
            </a:r>
            <a:endParaRPr lang="pt-BR" dirty="0"/>
          </a:p>
          <a:p>
            <a:r>
              <a:rPr lang="pt-BR" dirty="0"/>
              <a:t>\</a:t>
            </a:r>
            <a:r>
              <a:rPr lang="pt-BR" dirty="0" smtClean="0"/>
              <a:t> </a:t>
            </a:r>
            <a:r>
              <a:rPr lang="pt-BR" dirty="0"/>
              <a:t>n o rma l s i z e </a:t>
            </a:r>
            <a:r>
              <a:rPr lang="pt-BR" dirty="0" smtClean="0"/>
              <a:t>{ </a:t>
            </a:r>
            <a:r>
              <a:rPr lang="pt-BR" dirty="0"/>
              <a:t>He l l </a:t>
            </a:r>
            <a:r>
              <a:rPr lang="pt-BR" dirty="0" smtClean="0"/>
              <a:t>o}</a:t>
            </a:r>
            <a:endParaRPr lang="pt-BR" dirty="0"/>
          </a:p>
          <a:p>
            <a:pPr lvl="1"/>
            <a:r>
              <a:rPr lang="pt-BR" dirty="0" smtClean="0"/>
              <a:t>Hello</a:t>
            </a:r>
            <a:endParaRPr lang="pt-BR" dirty="0"/>
          </a:p>
          <a:p>
            <a:r>
              <a:rPr lang="pt-BR" dirty="0"/>
              <a:t>\</a:t>
            </a:r>
            <a:r>
              <a:rPr lang="pt-BR" dirty="0" smtClean="0"/>
              <a:t>l </a:t>
            </a:r>
            <a:r>
              <a:rPr lang="pt-BR" dirty="0"/>
              <a:t>a r g e {</a:t>
            </a:r>
            <a:r>
              <a:rPr lang="pt-BR" dirty="0" smtClean="0"/>
              <a:t>He </a:t>
            </a:r>
            <a:r>
              <a:rPr lang="pt-BR" dirty="0"/>
              <a:t>l l </a:t>
            </a:r>
            <a:r>
              <a:rPr lang="pt-BR" dirty="0" smtClean="0"/>
              <a:t>o}</a:t>
            </a:r>
            <a:endParaRPr lang="pt-BR" dirty="0"/>
          </a:p>
          <a:p>
            <a:pPr lvl="1"/>
            <a:r>
              <a:rPr lang="pt-BR" dirty="0" smtClean="0"/>
              <a:t>Hello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8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1867" y="355600"/>
            <a:ext cx="9692745" cy="575733"/>
          </a:xfrm>
        </p:spPr>
        <p:txBody>
          <a:bodyPr>
            <a:normAutofit fontScale="90000"/>
          </a:bodyPr>
          <a:lstStyle/>
          <a:p>
            <a:r>
              <a:rPr lang="en-US" dirty="0"/>
              <a:t>Font Sizes . . .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1867" y="1117599"/>
            <a:ext cx="9692745" cy="550333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\Large {He </a:t>
            </a:r>
            <a:r>
              <a:rPr lang="en-US" dirty="0"/>
              <a:t>l </a:t>
            </a:r>
            <a:r>
              <a:rPr lang="en-US" dirty="0" err="1"/>
              <a:t>l</a:t>
            </a:r>
            <a:r>
              <a:rPr lang="en-US" dirty="0"/>
              <a:t> </a:t>
            </a:r>
            <a:r>
              <a:rPr lang="en-US" dirty="0" smtClean="0"/>
              <a:t>o}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Hello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dirty="0"/>
              <a:t>\</a:t>
            </a:r>
            <a:r>
              <a:rPr lang="en-US" dirty="0" smtClean="0"/>
              <a:t>LARGE {He </a:t>
            </a:r>
            <a:r>
              <a:rPr lang="en-US" dirty="0"/>
              <a:t>l </a:t>
            </a:r>
            <a:r>
              <a:rPr lang="en-US" dirty="0" err="1"/>
              <a:t>l</a:t>
            </a:r>
            <a:r>
              <a:rPr lang="en-US" dirty="0"/>
              <a:t> </a:t>
            </a:r>
            <a:r>
              <a:rPr lang="en-US" dirty="0" smtClean="0"/>
              <a:t>o}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Hello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dirty="0"/>
              <a:t>\</a:t>
            </a:r>
            <a:r>
              <a:rPr lang="en-US" dirty="0" smtClean="0"/>
              <a:t>huge {He </a:t>
            </a:r>
            <a:r>
              <a:rPr lang="en-US" dirty="0"/>
              <a:t>l </a:t>
            </a:r>
            <a:r>
              <a:rPr lang="en-US" dirty="0" err="1"/>
              <a:t>l</a:t>
            </a:r>
            <a:r>
              <a:rPr lang="en-US" dirty="0"/>
              <a:t> </a:t>
            </a:r>
            <a:r>
              <a:rPr lang="en-US" dirty="0" smtClean="0"/>
              <a:t>o}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Hello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dirty="0"/>
              <a:t>\</a:t>
            </a:r>
            <a:r>
              <a:rPr lang="en-US" dirty="0" smtClean="0"/>
              <a:t>Huge { </a:t>
            </a:r>
            <a:r>
              <a:rPr lang="en-US" dirty="0"/>
              <a:t>He l </a:t>
            </a:r>
            <a:r>
              <a:rPr lang="en-US" dirty="0" err="1"/>
              <a:t>l</a:t>
            </a:r>
            <a:r>
              <a:rPr lang="en-US" dirty="0"/>
              <a:t> </a:t>
            </a:r>
            <a:r>
              <a:rPr lang="en-US" dirty="0" smtClean="0"/>
              <a:t>o}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Hello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415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798290"/>
          </a:xfrm>
        </p:spPr>
        <p:txBody>
          <a:bodyPr/>
          <a:lstStyle/>
          <a:p>
            <a:r>
              <a:rPr lang="en-US" dirty="0"/>
              <a:t>Bulleted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1" y="2235200"/>
            <a:ext cx="8915400" cy="342053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t-BR" dirty="0" smtClean="0"/>
              <a:t>\ </a:t>
            </a:r>
            <a:r>
              <a:rPr lang="pt-BR" dirty="0"/>
              <a:t>b e g i n </a:t>
            </a:r>
            <a:r>
              <a:rPr lang="pt-BR" dirty="0" smtClean="0"/>
              <a:t>{ </a:t>
            </a:r>
            <a:r>
              <a:rPr lang="pt-BR" dirty="0"/>
              <a:t>i t emi z </a:t>
            </a:r>
            <a:r>
              <a:rPr lang="pt-BR" dirty="0" smtClean="0"/>
              <a:t>e}</a:t>
            </a:r>
            <a:endParaRPr lang="pt-BR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pt-BR" dirty="0" smtClean="0"/>
              <a:t> 	\ i t em </a:t>
            </a:r>
            <a:r>
              <a:rPr lang="pt-BR" dirty="0" smtClean="0"/>
              <a:t>{Apple </a:t>
            </a:r>
            <a:r>
              <a:rPr lang="pt-BR" dirty="0"/>
              <a:t>}</a:t>
            </a:r>
            <a:endParaRPr lang="pt-BR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pt-BR" dirty="0" smtClean="0"/>
              <a:t>	\ </a:t>
            </a:r>
            <a:r>
              <a:rPr lang="pt-BR" dirty="0"/>
              <a:t>i t em </a:t>
            </a:r>
            <a:r>
              <a:rPr lang="pt-BR" dirty="0" smtClean="0"/>
              <a:t>{Mango}</a:t>
            </a:r>
            <a:endParaRPr lang="pt-BR" dirty="0"/>
          </a:p>
          <a:p>
            <a:pPr marL="0" indent="0">
              <a:lnSpc>
                <a:spcPct val="110000"/>
              </a:lnSpc>
              <a:buNone/>
            </a:pPr>
            <a:r>
              <a:rPr lang="pt-BR" dirty="0" smtClean="0"/>
              <a:t>	\ end </a:t>
            </a:r>
            <a:r>
              <a:rPr lang="pt-BR" dirty="0"/>
              <a:t>{</a:t>
            </a:r>
            <a:r>
              <a:rPr lang="pt-BR" dirty="0" smtClean="0"/>
              <a:t>itemize}</a:t>
            </a:r>
            <a:endParaRPr lang="pt-BR" dirty="0" smtClean="0"/>
          </a:p>
          <a:p>
            <a:pPr marL="0" indent="0">
              <a:lnSpc>
                <a:spcPct val="110000"/>
              </a:lnSpc>
              <a:buNone/>
            </a:pPr>
            <a:endParaRPr lang="pt-BR" dirty="0" smtClean="0"/>
          </a:p>
          <a:p>
            <a:pPr lvl="1">
              <a:lnSpc>
                <a:spcPct val="110000"/>
              </a:lnSpc>
            </a:pPr>
            <a:r>
              <a:rPr lang="en-US" dirty="0"/>
              <a:t>Apple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Mango</a:t>
            </a:r>
          </a:p>
        </p:txBody>
      </p:sp>
    </p:spTree>
    <p:extLst>
      <p:ext uri="{BB962C8B-B14F-4D97-AF65-F5344CB8AC3E}">
        <p14:creationId xmlns:p14="http://schemas.microsoft.com/office/powerpoint/2010/main" val="134097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1867" y="624110"/>
            <a:ext cx="9692745" cy="730557"/>
          </a:xfrm>
        </p:spPr>
        <p:txBody>
          <a:bodyPr/>
          <a:lstStyle/>
          <a:p>
            <a:r>
              <a:rPr lang="en-US"/>
              <a:t>Numbered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54667"/>
            <a:ext cx="9523412" cy="4556555"/>
          </a:xfrm>
        </p:spPr>
        <p:txBody>
          <a:bodyPr/>
          <a:lstStyle/>
          <a:p>
            <a:r>
              <a:rPr lang="pt-BR" dirty="0" smtClean="0"/>
              <a:t>\ </a:t>
            </a:r>
            <a:r>
              <a:rPr lang="pt-BR" dirty="0"/>
              <a:t>b e g i n </a:t>
            </a:r>
            <a:r>
              <a:rPr lang="pt-BR" dirty="0" smtClean="0"/>
              <a:t>{ </a:t>
            </a:r>
            <a:r>
              <a:rPr lang="pt-BR" dirty="0"/>
              <a:t>enumerate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 	\i </a:t>
            </a:r>
            <a:r>
              <a:rPr lang="pt-BR" dirty="0"/>
              <a:t>t em </a:t>
            </a:r>
            <a:r>
              <a:rPr lang="pt-BR" dirty="0" smtClean="0"/>
              <a:t>{Apple}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 	\ </a:t>
            </a:r>
            <a:r>
              <a:rPr lang="pt-BR" dirty="0"/>
              <a:t>i t em {</a:t>
            </a:r>
            <a:r>
              <a:rPr lang="pt-BR" dirty="0" smtClean="0"/>
              <a:t>Mango}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	\end </a:t>
            </a:r>
            <a:r>
              <a:rPr lang="pt-BR" dirty="0"/>
              <a:t>{</a:t>
            </a:r>
            <a:r>
              <a:rPr lang="pt-BR" dirty="0" smtClean="0"/>
              <a:t> enumerate}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en-US" dirty="0"/>
              <a:t>1. Apple</a:t>
            </a:r>
          </a:p>
          <a:p>
            <a:pPr marL="0" indent="0">
              <a:buNone/>
            </a:pPr>
            <a:r>
              <a:rPr lang="en-US" dirty="0"/>
              <a:t>2. Mango</a:t>
            </a:r>
          </a:p>
        </p:txBody>
      </p:sp>
    </p:spTree>
    <p:extLst>
      <p:ext uri="{BB962C8B-B14F-4D97-AF65-F5344CB8AC3E}">
        <p14:creationId xmlns:p14="http://schemas.microsoft.com/office/powerpoint/2010/main" val="22553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01" y="624110"/>
            <a:ext cx="9777412" cy="747490"/>
          </a:xfrm>
        </p:spPr>
        <p:txBody>
          <a:bodyPr/>
          <a:lstStyle/>
          <a:p>
            <a:r>
              <a:rPr lang="en-US" dirty="0"/>
              <a:t>Including Graphics in Your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7201" y="1371600"/>
            <a:ext cx="9777411" cy="4978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n-NO" dirty="0" smtClean="0"/>
              <a:t>bmp</a:t>
            </a:r>
            <a:endParaRPr lang="nn-NO" dirty="0"/>
          </a:p>
          <a:p>
            <a:pPr>
              <a:lnSpc>
                <a:spcPct val="150000"/>
              </a:lnSpc>
            </a:pPr>
            <a:r>
              <a:rPr lang="nn-NO" dirty="0" smtClean="0"/>
              <a:t>eps</a:t>
            </a:r>
            <a:endParaRPr lang="nn-NO" dirty="0"/>
          </a:p>
          <a:p>
            <a:pPr>
              <a:lnSpc>
                <a:spcPct val="150000"/>
              </a:lnSpc>
            </a:pPr>
            <a:r>
              <a:rPr lang="nn-NO" dirty="0" smtClean="0"/>
              <a:t>gif</a:t>
            </a:r>
            <a:endParaRPr lang="nn-NO" dirty="0"/>
          </a:p>
          <a:p>
            <a:pPr>
              <a:lnSpc>
                <a:spcPct val="150000"/>
              </a:lnSpc>
            </a:pPr>
            <a:r>
              <a:rPr lang="nn-NO" dirty="0" smtClean="0"/>
              <a:t>jpg</a:t>
            </a:r>
            <a:endParaRPr lang="nn-NO" dirty="0"/>
          </a:p>
          <a:p>
            <a:pPr>
              <a:lnSpc>
                <a:spcPct val="150000"/>
              </a:lnSpc>
            </a:pPr>
            <a:r>
              <a:rPr lang="nn-NO" dirty="0" smtClean="0"/>
              <a:t>pdf</a:t>
            </a:r>
            <a:endParaRPr lang="nn-NO" dirty="0"/>
          </a:p>
          <a:p>
            <a:pPr>
              <a:lnSpc>
                <a:spcPct val="150000"/>
              </a:lnSpc>
            </a:pPr>
            <a:r>
              <a:rPr lang="nn-NO" dirty="0" smtClean="0"/>
              <a:t>ps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LATEX works best with the postscript formats (</a:t>
            </a:r>
            <a:r>
              <a:rPr lang="en-US" dirty="0" err="1"/>
              <a:t>eps</a:t>
            </a:r>
            <a:r>
              <a:rPr lang="en-US" dirty="0"/>
              <a:t>, </a:t>
            </a:r>
            <a:r>
              <a:rPr lang="en-US" dirty="0" err="1"/>
              <a:t>ps</a:t>
            </a:r>
            <a:r>
              <a:rPr lang="en-US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Add </a:t>
            </a:r>
            <a:r>
              <a:rPr lang="en-US" dirty="0"/>
              <a:t>graphics Package in the preamble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 	\use package {g </a:t>
            </a:r>
            <a:r>
              <a:rPr lang="en-US" dirty="0"/>
              <a:t>r a p h </a:t>
            </a:r>
            <a:r>
              <a:rPr lang="en-US" dirty="0" err="1"/>
              <a:t>i</a:t>
            </a:r>
            <a:r>
              <a:rPr lang="en-US" dirty="0"/>
              <a:t> c x </a:t>
            </a: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87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4133" y="624110"/>
            <a:ext cx="9760479" cy="1280890"/>
          </a:xfrm>
        </p:spPr>
        <p:txBody>
          <a:bodyPr/>
          <a:lstStyle/>
          <a:p>
            <a:r>
              <a:rPr lang="en-US" dirty="0"/>
              <a:t>Including Graphics Within Your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133" y="1422400"/>
            <a:ext cx="9760479" cy="5283200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 \b </a:t>
            </a:r>
            <a:r>
              <a:rPr lang="pt-BR" dirty="0"/>
              <a:t>e g i n </a:t>
            </a:r>
            <a:r>
              <a:rPr lang="pt-BR" dirty="0" smtClean="0"/>
              <a:t>{ </a:t>
            </a:r>
            <a:r>
              <a:rPr lang="pt-BR" dirty="0"/>
              <a:t>f i g u r e </a:t>
            </a:r>
            <a:r>
              <a:rPr lang="pt-BR" dirty="0" smtClean="0"/>
              <a:t>} </a:t>
            </a:r>
            <a:r>
              <a:rPr lang="pt-BR" dirty="0"/>
              <a:t>[ htp ]</a:t>
            </a:r>
          </a:p>
          <a:p>
            <a:pPr marL="0" indent="0">
              <a:buNone/>
            </a:pPr>
            <a:r>
              <a:rPr lang="pt-BR" dirty="0" smtClean="0"/>
              <a:t> \b </a:t>
            </a:r>
            <a:r>
              <a:rPr lang="pt-BR" dirty="0"/>
              <a:t>e g i n </a:t>
            </a:r>
            <a:r>
              <a:rPr lang="pt-BR" dirty="0" smtClean="0"/>
              <a:t>{ </a:t>
            </a:r>
            <a:r>
              <a:rPr lang="pt-BR" dirty="0"/>
              <a:t>c e n t e r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 \i </a:t>
            </a:r>
            <a:r>
              <a:rPr lang="pt-BR" dirty="0"/>
              <a:t>n c l u d e g r a p h i c s [ s c a l e =0.3</a:t>
            </a:r>
            <a:r>
              <a:rPr lang="pt-BR" dirty="0" smtClean="0"/>
              <a:t>]{ </a:t>
            </a:r>
            <a:r>
              <a:rPr lang="pt-BR" dirty="0"/>
              <a:t>a c c c u r . jp g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 \c </a:t>
            </a:r>
            <a:r>
              <a:rPr lang="pt-BR" dirty="0"/>
              <a:t>a p t i o n </a:t>
            </a:r>
            <a:r>
              <a:rPr lang="pt-BR" dirty="0" smtClean="0"/>
              <a:t>{Accuracy </a:t>
            </a:r>
            <a:r>
              <a:rPr lang="pt-BR" dirty="0"/>
              <a:t>Curve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 \l </a:t>
            </a:r>
            <a:r>
              <a:rPr lang="pt-BR" dirty="0"/>
              <a:t>a b e l {</a:t>
            </a:r>
            <a:r>
              <a:rPr lang="pt-BR" dirty="0" smtClean="0"/>
              <a:t>ac 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 \end { </a:t>
            </a:r>
            <a:r>
              <a:rPr lang="pt-BR" dirty="0"/>
              <a:t>c e n t e r </a:t>
            </a:r>
            <a:r>
              <a:rPr lang="pt-BR" dirty="0" smtClean="0"/>
              <a:t>}</a:t>
            </a:r>
          </a:p>
          <a:p>
            <a:pPr marL="0" indent="0">
              <a:buNone/>
            </a:pPr>
            <a:r>
              <a:rPr lang="pt-BR" dirty="0" smtClean="0"/>
              <a:t> \end {f </a:t>
            </a:r>
            <a:r>
              <a:rPr lang="pt-BR" dirty="0"/>
              <a:t>i g u r e </a:t>
            </a:r>
            <a:r>
              <a:rPr lang="pt-BR" dirty="0" smtClean="0"/>
              <a:t>}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Figure 2: Accuracy Curve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130" y="4278598"/>
            <a:ext cx="2258483" cy="193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27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4133" y="624110"/>
            <a:ext cx="9760479" cy="595090"/>
          </a:xfrm>
        </p:spPr>
        <p:txBody>
          <a:bodyPr>
            <a:normAutofit fontScale="90000"/>
          </a:bodyPr>
          <a:lstStyle/>
          <a:p>
            <a:r>
              <a:rPr lang="en-US"/>
              <a:t>LATEX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133600"/>
            <a:ext cx="9980612" cy="3777622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\b </a:t>
            </a:r>
            <a:r>
              <a:rPr lang="pt-BR" dirty="0"/>
              <a:t>e g i n </a:t>
            </a:r>
            <a:r>
              <a:rPr lang="pt-BR" dirty="0" smtClean="0"/>
              <a:t>{ </a:t>
            </a:r>
            <a:r>
              <a:rPr lang="pt-BR" dirty="0"/>
              <a:t>t a b l </a:t>
            </a:r>
            <a:r>
              <a:rPr lang="pt-BR" dirty="0" smtClean="0"/>
              <a:t>e}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</a:t>
            </a:r>
            <a:r>
              <a:rPr lang="pt-BR" dirty="0" smtClean="0"/>
              <a:t>t </a:t>
            </a:r>
            <a:r>
              <a:rPr lang="pt-BR" dirty="0" smtClean="0"/>
              <a:t>a b l e</a:t>
            </a:r>
          </a:p>
          <a:p>
            <a:pPr marL="0" indent="0">
              <a:buNone/>
            </a:pPr>
            <a:r>
              <a:rPr lang="pt-BR" dirty="0" smtClean="0"/>
              <a:t> \end </a:t>
            </a:r>
            <a:r>
              <a:rPr lang="pt-BR" dirty="0"/>
              <a:t>{</a:t>
            </a:r>
            <a:r>
              <a:rPr lang="pt-BR" dirty="0" smtClean="0"/>
              <a:t>t </a:t>
            </a:r>
            <a:r>
              <a:rPr lang="pt-BR" dirty="0"/>
              <a:t>a b l </a:t>
            </a:r>
            <a:r>
              <a:rPr lang="pt-BR" dirty="0" smtClean="0"/>
              <a:t>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132" y="846667"/>
            <a:ext cx="9760479" cy="5435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1 2 3</a:t>
            </a:r>
          </a:p>
          <a:p>
            <a:pPr marL="0" indent="0" algn="ctr">
              <a:buNone/>
            </a:pPr>
            <a:r>
              <a:rPr lang="en-US" dirty="0"/>
              <a:t>4 5 6</a:t>
            </a:r>
          </a:p>
          <a:p>
            <a:pPr marL="0" indent="0" algn="ctr">
              <a:buNone/>
            </a:pPr>
            <a:r>
              <a:rPr lang="en-US" dirty="0"/>
              <a:t>7 8 9</a:t>
            </a:r>
          </a:p>
          <a:p>
            <a:pPr marL="0" indent="0" algn="ctr">
              <a:buNone/>
            </a:pPr>
            <a:r>
              <a:rPr lang="en-US" dirty="0"/>
              <a:t>Table 1: </a:t>
            </a:r>
            <a:r>
              <a:rPr lang="en-US" dirty="0" smtClean="0"/>
              <a:t>Caption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\b e g i n { t a b l e}</a:t>
            </a:r>
          </a:p>
          <a:p>
            <a:pPr marL="0" indent="0">
              <a:buNone/>
            </a:pPr>
            <a:r>
              <a:rPr lang="pt-BR" dirty="0" smtClean="0"/>
              <a:t> \b </a:t>
            </a:r>
            <a:r>
              <a:rPr lang="pt-BR" dirty="0"/>
              <a:t>e g i n </a:t>
            </a:r>
            <a:r>
              <a:rPr lang="pt-BR" dirty="0" smtClean="0"/>
              <a:t>{ </a:t>
            </a:r>
            <a:r>
              <a:rPr lang="pt-BR" dirty="0"/>
              <a:t>t a b u l a r </a:t>
            </a:r>
            <a:r>
              <a:rPr lang="pt-BR" dirty="0" smtClean="0"/>
              <a:t>}{  </a:t>
            </a:r>
            <a:r>
              <a:rPr lang="pt-BR" dirty="0"/>
              <a:t>l </a:t>
            </a:r>
            <a:r>
              <a:rPr lang="pt-BR" dirty="0" smtClean="0"/>
              <a:t>   c    </a:t>
            </a:r>
            <a:r>
              <a:rPr lang="pt-BR" dirty="0"/>
              <a:t>r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1 </a:t>
            </a:r>
            <a:r>
              <a:rPr lang="pt-BR" dirty="0"/>
              <a:t>&amp; 2 &amp; 3 </a:t>
            </a:r>
            <a:r>
              <a:rPr lang="pt-BR" dirty="0" smtClean="0"/>
              <a:t>\\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4 </a:t>
            </a:r>
            <a:r>
              <a:rPr lang="pt-BR" dirty="0"/>
              <a:t>&amp; 5 &amp; 6 </a:t>
            </a:r>
            <a:r>
              <a:rPr lang="pt-BR" dirty="0" smtClean="0"/>
              <a:t>\\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7 </a:t>
            </a:r>
            <a:r>
              <a:rPr lang="pt-BR" dirty="0"/>
              <a:t>&amp; 8 &amp; 9 </a:t>
            </a:r>
            <a:r>
              <a:rPr lang="pt-BR" dirty="0" smtClean="0"/>
              <a:t>\\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\end { </a:t>
            </a:r>
            <a:r>
              <a:rPr lang="pt-BR" dirty="0"/>
              <a:t>t a b u l a r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\c </a:t>
            </a:r>
            <a:r>
              <a:rPr lang="pt-BR" dirty="0"/>
              <a:t>a p t i o n {</a:t>
            </a:r>
            <a:r>
              <a:rPr lang="pt-BR" dirty="0" smtClean="0"/>
              <a:t>Capt ion}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\l </a:t>
            </a:r>
            <a:r>
              <a:rPr lang="pt-BR" dirty="0"/>
              <a:t>a b </a:t>
            </a:r>
            <a:r>
              <a:rPr lang="pt-BR" dirty="0" smtClean="0"/>
              <a:t>el { </a:t>
            </a:r>
            <a:r>
              <a:rPr lang="pt-BR" dirty="0"/>
              <a:t>ex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 \end { </a:t>
            </a:r>
            <a:r>
              <a:rPr lang="pt-BR" dirty="0"/>
              <a:t>t a b l </a:t>
            </a:r>
            <a:r>
              <a:rPr lang="pt-BR" dirty="0" smtClean="0"/>
              <a:t>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001" y="372533"/>
            <a:ext cx="9726612" cy="948267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1" y="1942041"/>
            <a:ext cx="9726611" cy="478049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Table 1:  Caption</a:t>
            </a:r>
          </a:p>
          <a:p>
            <a:pPr marL="0" indent="0">
              <a:buNone/>
            </a:pPr>
            <a:r>
              <a:rPr lang="pt-BR" dirty="0" smtClean="0"/>
              <a:t> \ b e g i n { t a b l e}</a:t>
            </a:r>
          </a:p>
          <a:p>
            <a:pPr marL="0" indent="0">
              <a:buNone/>
            </a:pPr>
            <a:r>
              <a:rPr lang="pt-BR" dirty="0" smtClean="0"/>
              <a:t> \ b e g i n {t a b u l a r }{ | l  | c | | r |}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\ </a:t>
            </a:r>
            <a:r>
              <a:rPr lang="pt-BR" dirty="0"/>
              <a:t>h l i n e</a:t>
            </a:r>
          </a:p>
          <a:p>
            <a:pPr marL="0" indent="0">
              <a:buNone/>
            </a:pPr>
            <a:r>
              <a:rPr lang="en-US" dirty="0" smtClean="0"/>
              <a:t> 	1 </a:t>
            </a:r>
            <a:r>
              <a:rPr lang="en-US" dirty="0"/>
              <a:t>&amp; 2 &amp; 3 </a:t>
            </a:r>
            <a:r>
              <a:rPr lang="en-US" dirty="0" smtClean="0"/>
              <a:t>\\</a:t>
            </a:r>
            <a:endParaRPr lang="en-US" dirty="0"/>
          </a:p>
          <a:p>
            <a:pPr marL="0" indent="0">
              <a:buNone/>
            </a:pPr>
            <a:r>
              <a:rPr lang="pt-BR" dirty="0" smtClean="0"/>
              <a:t>	 \h </a:t>
            </a:r>
            <a:r>
              <a:rPr lang="pt-BR" dirty="0"/>
              <a:t>l i n </a:t>
            </a:r>
            <a:r>
              <a:rPr lang="pt-BR" dirty="0" smtClean="0"/>
              <a:t>e</a:t>
            </a:r>
          </a:p>
          <a:p>
            <a:pPr marL="0" indent="0">
              <a:buNone/>
            </a:pPr>
            <a:r>
              <a:rPr lang="en-US" dirty="0" smtClean="0"/>
              <a:t>	 4 &amp; 5 &amp; 6 \\</a:t>
            </a:r>
          </a:p>
          <a:p>
            <a:pPr marL="0" indent="0">
              <a:buNone/>
            </a:pPr>
            <a:r>
              <a:rPr lang="en-US" dirty="0" smtClean="0"/>
              <a:t>	 7 &amp; 8 &amp; 9\\</a:t>
            </a:r>
          </a:p>
          <a:p>
            <a:pPr marL="0" indent="0">
              <a:buNone/>
            </a:pPr>
            <a:r>
              <a:rPr lang="pt-BR" dirty="0" smtClean="0"/>
              <a:t>	 \h </a:t>
            </a:r>
            <a:r>
              <a:rPr lang="pt-BR" dirty="0"/>
              <a:t>l i n e</a:t>
            </a:r>
          </a:p>
          <a:p>
            <a:pPr marL="0" indent="0">
              <a:buNone/>
            </a:pPr>
            <a:r>
              <a:rPr lang="pt-BR" dirty="0" smtClean="0"/>
              <a:t> \end { </a:t>
            </a:r>
            <a:r>
              <a:rPr lang="pt-BR" dirty="0"/>
              <a:t>t a b u l a r </a:t>
            </a:r>
            <a:r>
              <a:rPr lang="pt-BR" dirty="0" smtClean="0"/>
              <a:t> ]</a:t>
            </a:r>
          </a:p>
          <a:p>
            <a:pPr marL="0" indent="0">
              <a:buNone/>
            </a:pPr>
            <a:r>
              <a:rPr lang="pt-BR" dirty="0" smtClean="0"/>
              <a:t> \c a p t i o n {Capt ion }</a:t>
            </a:r>
          </a:p>
          <a:p>
            <a:pPr marL="0" indent="0">
              <a:buNone/>
            </a:pPr>
            <a:r>
              <a:rPr lang="pt-BR" dirty="0" smtClean="0"/>
              <a:t> \l </a:t>
            </a:r>
            <a:r>
              <a:rPr lang="pt-BR" dirty="0"/>
              <a:t>a b e l </a:t>
            </a:r>
            <a:r>
              <a:rPr lang="pt-BR" dirty="0" smtClean="0"/>
              <a:t>{ </a:t>
            </a:r>
            <a:r>
              <a:rPr lang="pt-BR" dirty="0"/>
              <a:t>ex </a:t>
            </a:r>
            <a:r>
              <a:rPr lang="pt-BR" dirty="0" smtClean="0"/>
              <a:t>}</a:t>
            </a:r>
          </a:p>
          <a:p>
            <a:pPr marL="0" indent="0">
              <a:buNone/>
            </a:pPr>
            <a:r>
              <a:rPr lang="pt-BR" dirty="0" smtClean="0"/>
              <a:t> \end {t a b l e }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854" y="846666"/>
            <a:ext cx="14192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49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001" y="321734"/>
            <a:ext cx="9726612" cy="728134"/>
          </a:xfrm>
        </p:spPr>
        <p:txBody>
          <a:bodyPr/>
          <a:lstStyle/>
          <a:p>
            <a:r>
              <a:rPr lang="en-US" dirty="0"/>
              <a:t>Rows spanning multiple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1" y="1236132"/>
            <a:ext cx="9726612" cy="4859867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000" dirty="0" smtClean="0"/>
              <a:t>\</a:t>
            </a:r>
            <a:r>
              <a:rPr lang="en-US" sz="2000" dirty="0" err="1" smtClean="0"/>
              <a:t>mul</a:t>
            </a:r>
            <a:r>
              <a:rPr lang="en-US" sz="2000" dirty="0" smtClean="0"/>
              <a:t> </a:t>
            </a:r>
            <a:r>
              <a:rPr lang="en-US" sz="2000" dirty="0"/>
              <a:t>t </a:t>
            </a:r>
            <a:r>
              <a:rPr lang="en-US" sz="2000" dirty="0" err="1"/>
              <a:t>i</a:t>
            </a:r>
            <a:r>
              <a:rPr lang="en-US" sz="2000" dirty="0"/>
              <a:t> column </a:t>
            </a:r>
            <a:r>
              <a:rPr lang="en-US" sz="2000" dirty="0" smtClean="0"/>
              <a:t>{ </a:t>
            </a:r>
            <a:r>
              <a:rPr lang="en-US" sz="2000" dirty="0"/>
              <a:t>' </a:t>
            </a:r>
            <a:r>
              <a:rPr lang="en-US" sz="2000" dirty="0" err="1"/>
              <a:t>numcols</a:t>
            </a:r>
            <a:r>
              <a:rPr lang="en-US" sz="2000" dirty="0"/>
              <a:t> ' </a:t>
            </a:r>
            <a:r>
              <a:rPr lang="en-US" sz="2000" dirty="0" smtClean="0"/>
              <a:t>}{ </a:t>
            </a:r>
            <a:r>
              <a:rPr lang="en-US" sz="2000" dirty="0"/>
              <a:t>' al </a:t>
            </a:r>
            <a:r>
              <a:rPr lang="en-US" sz="2000" dirty="0" err="1"/>
              <a:t>ignment</a:t>
            </a:r>
            <a:r>
              <a:rPr lang="en-US" sz="2000" dirty="0"/>
              <a:t> ' </a:t>
            </a:r>
            <a:r>
              <a:rPr lang="en-US" sz="2000" dirty="0" smtClean="0"/>
              <a:t>}{ </a:t>
            </a:r>
            <a:r>
              <a:rPr lang="en-US" sz="2000" dirty="0"/>
              <a:t>' c </a:t>
            </a:r>
            <a:r>
              <a:rPr lang="en-US" sz="2000" dirty="0" err="1"/>
              <a:t>ont</a:t>
            </a:r>
            <a:r>
              <a:rPr lang="en-US" sz="2000" dirty="0"/>
              <a:t> </a:t>
            </a:r>
            <a:r>
              <a:rPr lang="en-US" sz="2000" dirty="0" err="1"/>
              <a:t>ent</a:t>
            </a:r>
            <a:r>
              <a:rPr lang="en-US" sz="2000" dirty="0"/>
              <a:t> s ' </a:t>
            </a:r>
            <a:r>
              <a:rPr lang="en-US" sz="2000" dirty="0" smtClean="0"/>
              <a:t>}</a:t>
            </a:r>
            <a:endParaRPr lang="en-US" sz="2000" dirty="0"/>
          </a:p>
          <a:p>
            <a:pPr lvl="1">
              <a:lnSpc>
                <a:spcPct val="200000"/>
              </a:lnSpc>
            </a:pPr>
            <a:r>
              <a:rPr lang="en-US" sz="1800" dirty="0" err="1" smtClean="0"/>
              <a:t>numcols</a:t>
            </a:r>
            <a:r>
              <a:rPr lang="en-US" sz="1800" dirty="0" smtClean="0"/>
              <a:t> </a:t>
            </a:r>
            <a:r>
              <a:rPr lang="en-US" sz="1800" dirty="0"/>
              <a:t>- is the number of subsequent columns to merge</a:t>
            </a:r>
          </a:p>
          <a:p>
            <a:pPr lvl="1">
              <a:lnSpc>
                <a:spcPct val="200000"/>
              </a:lnSpc>
            </a:pPr>
            <a:r>
              <a:rPr lang="en-US" sz="1800" dirty="0" smtClean="0"/>
              <a:t>alignment </a:t>
            </a:r>
            <a:r>
              <a:rPr lang="en-US" sz="1800" dirty="0"/>
              <a:t>- l, c or r</a:t>
            </a:r>
          </a:p>
          <a:p>
            <a:pPr lvl="1">
              <a:lnSpc>
                <a:spcPct val="200000"/>
              </a:lnSpc>
            </a:pPr>
            <a:r>
              <a:rPr lang="en-US" sz="1800" dirty="0" smtClean="0"/>
              <a:t>contents </a:t>
            </a:r>
            <a:r>
              <a:rPr lang="en-US" sz="1800" dirty="0"/>
              <a:t>- is simply the actual data you want to be </a:t>
            </a:r>
            <a:r>
              <a:rPr lang="en-US" sz="1800" dirty="0" smtClean="0"/>
              <a:t>contained within </a:t>
            </a:r>
            <a:r>
              <a:rPr lang="en-US" sz="1800" dirty="0"/>
              <a:t>that </a:t>
            </a:r>
            <a:r>
              <a:rPr lang="en-US" sz="1800" dirty="0" smtClean="0"/>
              <a:t>cell.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5294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2" y="302138"/>
            <a:ext cx="9701570" cy="1280890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L</a:t>
            </a:r>
            <a:r>
              <a:rPr lang="en-US" baseline="30000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en-US" baseline="-25000" dirty="0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42" y="1425262"/>
            <a:ext cx="10174310" cy="3777622"/>
          </a:xfrm>
        </p:spPr>
        <p:txBody>
          <a:bodyPr>
            <a:noAutofit/>
          </a:bodyPr>
          <a:lstStyle/>
          <a:p>
            <a:pPr algn="just"/>
            <a:r>
              <a:rPr lang="en-US" sz="2000" dirty="0"/>
              <a:t>A document preparation system - pronounced as lay-</a:t>
            </a:r>
            <a:r>
              <a:rPr lang="en-US" sz="2000" dirty="0" err="1"/>
              <a:t>tek</a:t>
            </a:r>
            <a:r>
              <a:rPr lang="en-US" sz="2000" dirty="0"/>
              <a:t> </a:t>
            </a:r>
            <a:endParaRPr lang="en-US" sz="2000" dirty="0" smtClean="0"/>
          </a:p>
          <a:p>
            <a:pPr lvl="0" algn="just"/>
            <a:r>
              <a:rPr lang="en-US" sz="2000" dirty="0"/>
              <a:t>It is a markup and programming language created by Donald Knuth to typeset documents attractively and consistently. </a:t>
            </a:r>
          </a:p>
          <a:p>
            <a:pPr algn="just"/>
            <a:r>
              <a:rPr lang="en-US" sz="2000" dirty="0"/>
              <a:t>L</a:t>
            </a:r>
            <a:r>
              <a:rPr lang="en-US" sz="2000" baseline="30000" dirty="0"/>
              <a:t>A</a:t>
            </a:r>
            <a:r>
              <a:rPr lang="en-US" sz="2000" dirty="0"/>
              <a:t>T</a:t>
            </a:r>
            <a:r>
              <a:rPr lang="en-US" sz="2000" baseline="-25000" dirty="0"/>
              <a:t>E</a:t>
            </a:r>
            <a:r>
              <a:rPr lang="en-US" sz="2000" dirty="0"/>
              <a:t>X is a high-quality typesetting system; it includes features designed for the production of </a:t>
            </a:r>
            <a:r>
              <a:rPr lang="en-US" sz="2000" dirty="0" smtClean="0"/>
              <a:t>technical </a:t>
            </a:r>
            <a:r>
              <a:rPr lang="en-US" sz="2000" dirty="0"/>
              <a:t>and </a:t>
            </a:r>
            <a:r>
              <a:rPr lang="en-US" sz="2000" dirty="0" smtClean="0"/>
              <a:t>scientific </a:t>
            </a:r>
            <a:r>
              <a:rPr lang="en-US" sz="2000" dirty="0" smtClean="0"/>
              <a:t>documentation</a:t>
            </a:r>
            <a:r>
              <a:rPr lang="en-US" sz="2000" dirty="0" smtClean="0"/>
              <a:t>.</a:t>
            </a:r>
          </a:p>
          <a:p>
            <a:pPr lvl="1" algn="just"/>
            <a:r>
              <a:rPr lang="en-US" sz="2000" dirty="0"/>
              <a:t>Automatic numbering of chapters, sections, theorems, equations . . . </a:t>
            </a:r>
            <a:r>
              <a:rPr lang="en-US" sz="2000" dirty="0" smtClean="0"/>
              <a:t>etc. </a:t>
            </a:r>
          </a:p>
          <a:p>
            <a:pPr lvl="1" algn="just"/>
            <a:r>
              <a:rPr lang="en-US" sz="2000" dirty="0"/>
              <a:t>Table of contents, List of </a:t>
            </a:r>
            <a:r>
              <a:rPr lang="en-US" sz="2000" dirty="0" smtClean="0"/>
              <a:t>figures</a:t>
            </a:r>
            <a:r>
              <a:rPr lang="en-US" sz="2000" dirty="0"/>
              <a:t>, List of Tables . . . </a:t>
            </a:r>
            <a:r>
              <a:rPr lang="en-US" sz="2000" dirty="0" smtClean="0"/>
              <a:t>etc. </a:t>
            </a:r>
            <a:endParaRPr lang="en-US" sz="2000" dirty="0"/>
          </a:p>
          <a:p>
            <a:pPr lvl="1" algn="just"/>
            <a:r>
              <a:rPr lang="en-US" sz="2000" dirty="0"/>
              <a:t>Facilities for </a:t>
            </a:r>
            <a:r>
              <a:rPr lang="en-US" sz="2000" dirty="0" smtClean="0"/>
              <a:t>cross-referencing</a:t>
            </a:r>
          </a:p>
          <a:p>
            <a:pPr lvl="1" algn="just"/>
            <a:r>
              <a:rPr lang="en-US" sz="2000" dirty="0"/>
              <a:t>Bibliography Management. </a:t>
            </a:r>
          </a:p>
          <a:p>
            <a:pPr lvl="1" algn="just"/>
            <a:r>
              <a:rPr lang="en-US" sz="2000" dirty="0"/>
              <a:t>Index </a:t>
            </a:r>
          </a:p>
          <a:p>
            <a:pPr algn="just"/>
            <a:r>
              <a:rPr lang="en-US" sz="2000" dirty="0" smtClean="0"/>
              <a:t>L</a:t>
            </a:r>
            <a:r>
              <a:rPr lang="en-US" sz="2000" baseline="30000" dirty="0" smtClean="0"/>
              <a:t>A</a:t>
            </a:r>
            <a:r>
              <a:rPr lang="en-US" sz="2000" dirty="0" smtClean="0"/>
              <a:t>T</a:t>
            </a:r>
            <a:r>
              <a:rPr lang="en-US" sz="2000" baseline="-25000" dirty="0" smtClean="0"/>
              <a:t>E</a:t>
            </a:r>
            <a:r>
              <a:rPr lang="en-US" sz="2000" dirty="0" smtClean="0"/>
              <a:t>X </a:t>
            </a:r>
            <a:r>
              <a:rPr lang="en-US" sz="2000" dirty="0"/>
              <a:t>is available as free software.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5474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300" y="2044701"/>
            <a:ext cx="9639300" cy="48133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 \b </a:t>
            </a:r>
            <a:r>
              <a:rPr lang="en-US" dirty="0"/>
              <a:t>e g </a:t>
            </a:r>
            <a:r>
              <a:rPr lang="en-US" dirty="0" err="1"/>
              <a:t>i</a:t>
            </a:r>
            <a:r>
              <a:rPr lang="en-US" dirty="0"/>
              <a:t> n </a:t>
            </a:r>
            <a:r>
              <a:rPr lang="en-US" dirty="0" smtClean="0"/>
              <a:t>{ </a:t>
            </a:r>
            <a:r>
              <a:rPr lang="en-US" dirty="0"/>
              <a:t>t a b l </a:t>
            </a:r>
            <a:r>
              <a:rPr lang="en-US" dirty="0" smtClean="0"/>
              <a:t>e}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\</a:t>
            </a:r>
            <a:r>
              <a:rPr lang="en-US" dirty="0" smtClean="0"/>
              <a:t>b </a:t>
            </a:r>
            <a:r>
              <a:rPr lang="en-US" dirty="0"/>
              <a:t>e g </a:t>
            </a:r>
            <a:r>
              <a:rPr lang="en-US" dirty="0" err="1"/>
              <a:t>i</a:t>
            </a:r>
            <a:r>
              <a:rPr lang="en-US" dirty="0"/>
              <a:t> n </a:t>
            </a:r>
            <a:r>
              <a:rPr lang="en-US" dirty="0" smtClean="0"/>
              <a:t>{ </a:t>
            </a:r>
            <a:r>
              <a:rPr lang="en-US" dirty="0"/>
              <a:t>t a b u l a r </a:t>
            </a:r>
            <a:r>
              <a:rPr lang="en-US" dirty="0" smtClean="0"/>
              <a:t>} { | </a:t>
            </a:r>
            <a:r>
              <a:rPr lang="en-US" dirty="0"/>
              <a:t>l |</a:t>
            </a:r>
            <a:r>
              <a:rPr lang="en-US" dirty="0" smtClean="0"/>
              <a:t>l |}</a:t>
            </a:r>
          </a:p>
          <a:p>
            <a:pPr marL="0" indent="0">
              <a:buNone/>
            </a:pPr>
            <a:r>
              <a:rPr lang="en-US" dirty="0" smtClean="0"/>
              <a:t> 	\h l </a:t>
            </a:r>
            <a:r>
              <a:rPr lang="en-US" dirty="0" err="1" smtClean="0"/>
              <a:t>i</a:t>
            </a:r>
            <a:r>
              <a:rPr lang="en-US" dirty="0" smtClean="0"/>
              <a:t> n 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\</a:t>
            </a:r>
            <a:r>
              <a:rPr lang="en-US" dirty="0" err="1" smtClean="0"/>
              <a:t>mul</a:t>
            </a:r>
            <a:r>
              <a:rPr lang="en-US" dirty="0" smtClean="0"/>
              <a:t> </a:t>
            </a:r>
            <a:r>
              <a:rPr lang="en-US" dirty="0"/>
              <a:t>t </a:t>
            </a:r>
            <a:r>
              <a:rPr lang="en-US" dirty="0" err="1"/>
              <a:t>i</a:t>
            </a:r>
            <a:r>
              <a:rPr lang="en-US" dirty="0"/>
              <a:t> column </a:t>
            </a:r>
            <a:r>
              <a:rPr lang="en-US" dirty="0" smtClean="0"/>
              <a:t>{2}{| </a:t>
            </a:r>
            <a:r>
              <a:rPr lang="en-US" dirty="0"/>
              <a:t>c </a:t>
            </a:r>
            <a:r>
              <a:rPr lang="en-US" dirty="0" smtClean="0"/>
              <a:t>| } {Team </a:t>
            </a:r>
            <a:r>
              <a:rPr lang="en-US" dirty="0"/>
              <a:t>s h e </a:t>
            </a:r>
            <a:r>
              <a:rPr lang="en-US" dirty="0" err="1"/>
              <a:t>e</a:t>
            </a:r>
            <a:r>
              <a:rPr lang="en-US" dirty="0"/>
              <a:t> t </a:t>
            </a:r>
            <a:r>
              <a:rPr lang="en-US" dirty="0" smtClean="0"/>
              <a:t>}\\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 \h </a:t>
            </a:r>
            <a:r>
              <a:rPr lang="en-US" dirty="0"/>
              <a:t>l </a:t>
            </a:r>
            <a:r>
              <a:rPr lang="en-US" dirty="0" err="1"/>
              <a:t>i</a:t>
            </a:r>
            <a:r>
              <a:rPr lang="en-US" dirty="0"/>
              <a:t> n e</a:t>
            </a:r>
          </a:p>
          <a:p>
            <a:pPr marL="0" indent="0">
              <a:buNone/>
            </a:pPr>
            <a:r>
              <a:rPr lang="en-US" dirty="0" smtClean="0"/>
              <a:t>	GK </a:t>
            </a:r>
            <a:r>
              <a:rPr lang="en-US" dirty="0"/>
              <a:t>&amp; Paul Robinson </a:t>
            </a:r>
            <a:r>
              <a:rPr lang="en-US" dirty="0" smtClean="0"/>
              <a:t>\\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LB </a:t>
            </a:r>
            <a:r>
              <a:rPr lang="en-US" dirty="0"/>
              <a:t>&amp; </a:t>
            </a:r>
            <a:r>
              <a:rPr lang="en-US" dirty="0" err="1"/>
              <a:t>Lucus</a:t>
            </a:r>
            <a:r>
              <a:rPr lang="en-US" dirty="0"/>
              <a:t> </a:t>
            </a:r>
            <a:r>
              <a:rPr lang="en-US" dirty="0" err="1" smtClean="0"/>
              <a:t>Radebe</a:t>
            </a:r>
            <a:r>
              <a:rPr lang="en-US" dirty="0" smtClean="0"/>
              <a:t>\\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DC </a:t>
            </a:r>
            <a:r>
              <a:rPr lang="en-US" dirty="0"/>
              <a:t>&amp; </a:t>
            </a:r>
            <a:r>
              <a:rPr lang="en-US" dirty="0" err="1"/>
              <a:t>Mi</a:t>
            </a:r>
            <a:r>
              <a:rPr lang="en-US" dirty="0"/>
              <a:t> cha e l </a:t>
            </a:r>
            <a:r>
              <a:rPr lang="en-US" dirty="0" err="1"/>
              <a:t>Duber</a:t>
            </a:r>
            <a:r>
              <a:rPr lang="en-US" dirty="0"/>
              <a:t> </a:t>
            </a:r>
            <a:r>
              <a:rPr lang="en-US" dirty="0" err="1"/>
              <a:t>ry</a:t>
            </a:r>
            <a:r>
              <a:rPr lang="en-US" dirty="0"/>
              <a:t> </a:t>
            </a:r>
            <a:r>
              <a:rPr lang="en-US" dirty="0" smtClean="0"/>
              <a:t>\\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DC </a:t>
            </a:r>
            <a:r>
              <a:rPr lang="en-US" dirty="0"/>
              <a:t>&amp; Dominic Matteo </a:t>
            </a:r>
            <a:r>
              <a:rPr lang="en-US" dirty="0" smtClean="0"/>
              <a:t>\\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RB </a:t>
            </a:r>
            <a:r>
              <a:rPr lang="en-US" dirty="0"/>
              <a:t>&amp; Di d </a:t>
            </a:r>
            <a:r>
              <a:rPr lang="en-US" dirty="0" err="1"/>
              <a:t>i</a:t>
            </a:r>
            <a:r>
              <a:rPr lang="en-US" dirty="0"/>
              <a:t> e r </a:t>
            </a:r>
            <a:r>
              <a:rPr lang="en-US" dirty="0" err="1"/>
              <a:t>Domi</a:t>
            </a:r>
            <a:r>
              <a:rPr lang="en-US" dirty="0"/>
              <a:t> </a:t>
            </a:r>
            <a:r>
              <a:rPr lang="en-US" dirty="0" smtClean="0"/>
              <a:t>\\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MC </a:t>
            </a:r>
            <a:r>
              <a:rPr lang="en-US" dirty="0"/>
              <a:t>&amp; David Bat </a:t>
            </a:r>
            <a:r>
              <a:rPr lang="en-US" dirty="0" err="1" smtClean="0"/>
              <a:t>ty</a:t>
            </a:r>
            <a:r>
              <a:rPr lang="en-US" dirty="0" smtClean="0"/>
              <a:t>\\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	\h </a:t>
            </a:r>
            <a:r>
              <a:rPr lang="en-US" dirty="0"/>
              <a:t>l </a:t>
            </a:r>
            <a:r>
              <a:rPr lang="en-US" dirty="0" err="1"/>
              <a:t>i</a:t>
            </a:r>
            <a:r>
              <a:rPr lang="en-US" dirty="0"/>
              <a:t> n e</a:t>
            </a:r>
          </a:p>
          <a:p>
            <a:pPr marL="0" indent="0">
              <a:buNone/>
            </a:pPr>
            <a:r>
              <a:rPr lang="en-US" dirty="0" smtClean="0"/>
              <a:t> \end </a:t>
            </a:r>
            <a:r>
              <a:rPr lang="en-US" dirty="0"/>
              <a:t>{</a:t>
            </a:r>
            <a:r>
              <a:rPr lang="en-US" dirty="0" smtClean="0"/>
              <a:t>t </a:t>
            </a:r>
            <a:r>
              <a:rPr lang="en-US" dirty="0"/>
              <a:t>a b u l a r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\end { </a:t>
            </a:r>
            <a:r>
              <a:rPr lang="en-US" dirty="0"/>
              <a:t>t a b l e </a:t>
            </a:r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3925" y="0"/>
            <a:ext cx="272415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41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6413" y="778933"/>
            <a:ext cx="9777412" cy="778933"/>
          </a:xfrm>
        </p:spPr>
        <p:txBody>
          <a:bodyPr/>
          <a:lstStyle/>
          <a:p>
            <a:r>
              <a:rPr lang="en-US" dirty="0"/>
              <a:t>LATEX Mathematics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6413" y="1557865"/>
            <a:ext cx="10127720" cy="46566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Equations </a:t>
            </a:r>
          </a:p>
          <a:p>
            <a:pPr marL="0" indent="0" algn="ctr">
              <a:buNone/>
            </a:pPr>
            <a:r>
              <a:rPr lang="en-US" dirty="0"/>
              <a:t>a </a:t>
            </a:r>
            <a:r>
              <a:rPr lang="en-US" dirty="0" smtClean="0"/>
              <a:t>= b\c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 \b </a:t>
            </a:r>
            <a:r>
              <a:rPr lang="pt-BR" dirty="0"/>
              <a:t>e g i n </a:t>
            </a:r>
            <a:r>
              <a:rPr lang="pt-BR" dirty="0" smtClean="0"/>
              <a:t>{ </a:t>
            </a:r>
            <a:r>
              <a:rPr lang="pt-BR" dirty="0"/>
              <a:t>e q u a t i o </a:t>
            </a:r>
            <a:r>
              <a:rPr lang="pt-BR" dirty="0" smtClean="0"/>
              <a:t>n}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a = \</a:t>
            </a:r>
            <a:r>
              <a:rPr lang="pt-BR" dirty="0" smtClean="0"/>
              <a:t>f </a:t>
            </a:r>
            <a:r>
              <a:rPr lang="pt-BR" dirty="0"/>
              <a:t>r a c </a:t>
            </a:r>
            <a:r>
              <a:rPr lang="pt-BR" dirty="0" smtClean="0"/>
              <a:t>{b}{ </a:t>
            </a:r>
            <a:r>
              <a:rPr lang="pt-BR" dirty="0"/>
              <a:t>c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\l </a:t>
            </a:r>
            <a:r>
              <a:rPr lang="pt-BR" dirty="0"/>
              <a:t>a b e l {</a:t>
            </a:r>
            <a:r>
              <a:rPr lang="pt-BR" dirty="0" smtClean="0"/>
              <a:t>t </a:t>
            </a:r>
            <a:r>
              <a:rPr lang="pt-BR" dirty="0"/>
              <a:t>e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\end { </a:t>
            </a:r>
            <a:r>
              <a:rPr lang="pt-BR" dirty="0"/>
              <a:t>e q u a t i o n </a:t>
            </a:r>
            <a:r>
              <a:rPr lang="pt-BR" dirty="0" smtClean="0"/>
              <a:t>}</a:t>
            </a:r>
          </a:p>
          <a:p>
            <a:pPr marL="0" indent="0">
              <a:buNone/>
            </a:pPr>
            <a:r>
              <a:rPr lang="pt-BR" dirty="0" smtClean="0"/>
              <a:t>										a=b\c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$$</a:t>
            </a:r>
          </a:p>
          <a:p>
            <a:pPr marL="0" indent="0">
              <a:buNone/>
            </a:pPr>
            <a:r>
              <a:rPr lang="pt-BR" dirty="0"/>
              <a:t>a = </a:t>
            </a:r>
            <a:r>
              <a:rPr lang="pt-BR" dirty="0" smtClean="0"/>
              <a:t>\ </a:t>
            </a:r>
            <a:r>
              <a:rPr lang="pt-BR" dirty="0"/>
              <a:t>f r a c </a:t>
            </a:r>
            <a:r>
              <a:rPr lang="pt-BR" dirty="0" smtClean="0"/>
              <a:t>{b}{ </a:t>
            </a:r>
            <a:r>
              <a:rPr lang="pt-BR" dirty="0"/>
              <a:t>c </a:t>
            </a:r>
            <a:r>
              <a:rPr lang="pt-BR" dirty="0" smtClean="0"/>
              <a:t>}</a:t>
            </a:r>
          </a:p>
          <a:p>
            <a:pPr marL="0" indent="0">
              <a:buNone/>
            </a:pPr>
            <a:r>
              <a:rPr lang="pt-BR" dirty="0" smtClean="0"/>
              <a:t>$$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9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333" y="420910"/>
            <a:ext cx="9811279" cy="713623"/>
          </a:xfrm>
        </p:spPr>
        <p:txBody>
          <a:bodyPr/>
          <a:lstStyle/>
          <a:p>
            <a:r>
              <a:rPr lang="en-US" dirty="0"/>
              <a:t>LATEX Mathematics -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1867" y="2133599"/>
            <a:ext cx="9692745" cy="4402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\b </a:t>
            </a:r>
            <a:r>
              <a:rPr lang="pt-BR" dirty="0"/>
              <a:t>e g i n </a:t>
            </a:r>
            <a:r>
              <a:rPr lang="pt-BR" dirty="0" smtClean="0"/>
              <a:t>{ </a:t>
            </a:r>
            <a:r>
              <a:rPr lang="pt-BR" dirty="0"/>
              <a:t>e q u a t i o </a:t>
            </a:r>
            <a:r>
              <a:rPr lang="pt-BR" dirty="0" smtClean="0"/>
              <a:t>n}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\s </a:t>
            </a:r>
            <a:r>
              <a:rPr lang="pt-BR" dirty="0"/>
              <a:t>q r t {</a:t>
            </a:r>
            <a:r>
              <a:rPr lang="pt-BR" dirty="0" smtClean="0"/>
              <a:t>\ </a:t>
            </a:r>
            <a:r>
              <a:rPr lang="pt-BR" dirty="0"/>
              <a:t>f r a c </a:t>
            </a:r>
            <a:r>
              <a:rPr lang="pt-BR" dirty="0" smtClean="0"/>
              <a:t>{a </a:t>
            </a:r>
            <a:r>
              <a:rPr lang="pt-BR" dirty="0"/>
              <a:t>}</a:t>
            </a:r>
            <a:r>
              <a:rPr lang="pt-BR" dirty="0" smtClean="0"/>
              <a:t>{b}}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 \ </a:t>
            </a:r>
            <a:r>
              <a:rPr lang="pt-BR" dirty="0"/>
              <a:t>end </a:t>
            </a:r>
            <a:r>
              <a:rPr lang="pt-BR" dirty="0" smtClean="0"/>
              <a:t>{ </a:t>
            </a:r>
            <a:r>
              <a:rPr lang="pt-BR" dirty="0"/>
              <a:t>e q u a t i o </a:t>
            </a:r>
            <a:r>
              <a:rPr lang="pt-BR" dirty="0" smtClean="0"/>
              <a:t>n}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\b </a:t>
            </a:r>
            <a:r>
              <a:rPr lang="pt-BR" dirty="0"/>
              <a:t>e g i </a:t>
            </a:r>
            <a:r>
              <a:rPr lang="pt-BR" dirty="0" smtClean="0"/>
              <a:t>n{ </a:t>
            </a:r>
            <a:r>
              <a:rPr lang="pt-BR" dirty="0"/>
              <a:t>e q n a r r a y </a:t>
            </a:r>
            <a:r>
              <a:rPr lang="pt-BR" dirty="0" smtClean="0"/>
              <a:t>*}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\cos 2\ </a:t>
            </a:r>
            <a:r>
              <a:rPr lang="pt-BR" dirty="0"/>
              <a:t>t h e t a &amp; = &amp; </a:t>
            </a:r>
            <a:r>
              <a:rPr lang="pt-BR" dirty="0" smtClean="0"/>
              <a:t>\ </a:t>
            </a:r>
            <a:r>
              <a:rPr lang="pt-BR" dirty="0"/>
              <a:t>cos ^2 </a:t>
            </a:r>
            <a:r>
              <a:rPr lang="pt-BR" dirty="0" smtClean="0"/>
              <a:t>\ </a:t>
            </a:r>
            <a:r>
              <a:rPr lang="pt-BR" dirty="0"/>
              <a:t>t h e t a </a:t>
            </a:r>
            <a:r>
              <a:rPr lang="pt-BR" dirty="0" smtClean="0"/>
              <a:t>- \ </a:t>
            </a:r>
            <a:r>
              <a:rPr lang="pt-BR" dirty="0"/>
              <a:t>s i n ^2 </a:t>
            </a:r>
            <a:r>
              <a:rPr lang="pt-BR" dirty="0" smtClean="0"/>
              <a:t>\ </a:t>
            </a:r>
            <a:r>
              <a:rPr lang="pt-BR" dirty="0"/>
              <a:t>t h e t a </a:t>
            </a:r>
            <a:r>
              <a:rPr lang="pt-BR" dirty="0" smtClean="0"/>
              <a:t>\\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				&amp; </a:t>
            </a:r>
            <a:r>
              <a:rPr lang="pt-BR" dirty="0"/>
              <a:t>= &amp; 2 </a:t>
            </a:r>
            <a:r>
              <a:rPr lang="pt-BR" dirty="0" smtClean="0"/>
              <a:t>\ </a:t>
            </a:r>
            <a:r>
              <a:rPr lang="pt-BR" dirty="0"/>
              <a:t>cos ^2 </a:t>
            </a:r>
            <a:r>
              <a:rPr lang="pt-BR" dirty="0" smtClean="0"/>
              <a:t>\ </a:t>
            </a:r>
            <a:r>
              <a:rPr lang="pt-BR" dirty="0"/>
              <a:t>t h e t a </a:t>
            </a:r>
            <a:r>
              <a:rPr lang="pt-BR" dirty="0" smtClean="0"/>
              <a:t> - 1 </a:t>
            </a:r>
            <a:r>
              <a:rPr lang="pt-BR" dirty="0"/>
              <a:t>.</a:t>
            </a:r>
          </a:p>
          <a:p>
            <a:pPr marL="0" indent="0">
              <a:buNone/>
            </a:pPr>
            <a:r>
              <a:rPr lang="pt-BR" dirty="0" smtClean="0"/>
              <a:t> \end </a:t>
            </a:r>
            <a:r>
              <a:rPr lang="pt-BR" dirty="0"/>
              <a:t>{</a:t>
            </a:r>
            <a:r>
              <a:rPr lang="pt-BR" dirty="0" smtClean="0"/>
              <a:t> </a:t>
            </a:r>
            <a:r>
              <a:rPr lang="pt-BR" dirty="0"/>
              <a:t>e q n a r r a y </a:t>
            </a:r>
            <a:r>
              <a:rPr lang="pt-BR" dirty="0" smtClean="0"/>
              <a:t>*}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4399" y="1295399"/>
            <a:ext cx="638175" cy="838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9973" y="3620557"/>
            <a:ext cx="2867025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5467" y="2133600"/>
            <a:ext cx="10099145" cy="4199466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pt-BR" dirty="0"/>
              <a:t>\</a:t>
            </a:r>
            <a:r>
              <a:rPr lang="pt-BR" dirty="0" smtClean="0"/>
              <a:t>b </a:t>
            </a:r>
            <a:r>
              <a:rPr lang="pt-BR" dirty="0"/>
              <a:t>e g i n </a:t>
            </a:r>
            <a:r>
              <a:rPr lang="pt-BR" dirty="0" smtClean="0"/>
              <a:t>{ </a:t>
            </a:r>
            <a:r>
              <a:rPr lang="pt-BR" dirty="0"/>
              <a:t>e q u a t i o </a:t>
            </a:r>
            <a:r>
              <a:rPr lang="pt-BR" dirty="0" smtClean="0"/>
              <a:t>n}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f ( n ) = </a:t>
            </a:r>
            <a:r>
              <a:rPr lang="pt-BR" dirty="0" smtClean="0"/>
              <a:t>\ </a:t>
            </a:r>
            <a:r>
              <a:rPr lang="pt-BR" dirty="0"/>
              <a:t>b e g i n </a:t>
            </a:r>
            <a:r>
              <a:rPr lang="pt-BR" dirty="0" smtClean="0"/>
              <a:t>{ </a:t>
            </a:r>
            <a:r>
              <a:rPr lang="pt-BR" dirty="0"/>
              <a:t>c a s e s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n </a:t>
            </a:r>
            <a:r>
              <a:rPr lang="pt-BR" dirty="0"/>
              <a:t>/2 , &amp; </a:t>
            </a:r>
            <a:r>
              <a:rPr lang="pt-BR" dirty="0" smtClean="0"/>
              <a:t>\mbox { </a:t>
            </a:r>
            <a:r>
              <a:rPr lang="pt-BR" dirty="0"/>
              <a:t>i f </a:t>
            </a:r>
            <a:r>
              <a:rPr lang="pt-BR" dirty="0" smtClean="0"/>
              <a:t>} n\mbox{ </a:t>
            </a:r>
            <a:r>
              <a:rPr lang="pt-BR" dirty="0"/>
              <a:t>i s even </a:t>
            </a:r>
            <a:r>
              <a:rPr lang="pt-BR" dirty="0" smtClean="0"/>
              <a:t>}\\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3n+1, &amp; </a:t>
            </a:r>
            <a:r>
              <a:rPr lang="pt-BR" dirty="0" smtClean="0"/>
              <a:t>\mbox{ </a:t>
            </a:r>
            <a:r>
              <a:rPr lang="pt-BR" dirty="0"/>
              <a:t>i f </a:t>
            </a:r>
            <a:r>
              <a:rPr lang="pt-BR" dirty="0" smtClean="0"/>
              <a:t>} n\mbox{ </a:t>
            </a:r>
            <a:r>
              <a:rPr lang="pt-BR" dirty="0"/>
              <a:t>i s </a:t>
            </a:r>
            <a:r>
              <a:rPr lang="pt-BR" dirty="0" smtClean="0"/>
              <a:t>odd}</a:t>
            </a:r>
          </a:p>
          <a:p>
            <a:pPr marL="0" indent="0">
              <a:buNone/>
            </a:pPr>
            <a:r>
              <a:rPr lang="pt-BR" dirty="0" smtClean="0"/>
              <a:t>\end { </a:t>
            </a:r>
            <a:r>
              <a:rPr lang="pt-BR" dirty="0"/>
              <a:t>c a s e </a:t>
            </a:r>
            <a:r>
              <a:rPr lang="pt-BR" dirty="0" smtClean="0"/>
              <a:t>s}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\</a:t>
            </a:r>
            <a:r>
              <a:rPr lang="pt-BR" dirty="0" smtClean="0"/>
              <a:t>end </a:t>
            </a:r>
            <a:r>
              <a:rPr lang="pt-BR" dirty="0"/>
              <a:t>{</a:t>
            </a:r>
            <a:r>
              <a:rPr lang="pt-BR" dirty="0" smtClean="0"/>
              <a:t>e </a:t>
            </a:r>
            <a:r>
              <a:rPr lang="pt-BR" dirty="0"/>
              <a:t>q u a t i o </a:t>
            </a:r>
            <a:r>
              <a:rPr lang="pt-BR" dirty="0" smtClean="0"/>
              <a:t>n}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616" y="1564217"/>
            <a:ext cx="32385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57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0933"/>
            <a:ext cx="9675812" cy="795867"/>
          </a:xfrm>
        </p:spPr>
        <p:txBody>
          <a:bodyPr>
            <a:normAutofit/>
          </a:bodyPr>
          <a:lstStyle/>
          <a:p>
            <a:r>
              <a:rPr lang="en-US" dirty="0"/>
              <a:t>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914399"/>
            <a:ext cx="9550399" cy="572346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x </a:t>
            </a:r>
            <a:r>
              <a:rPr lang="en-US" dirty="0" smtClean="0"/>
              <a:t>	y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Z	 v</a:t>
            </a:r>
            <a:endParaRPr lang="en-US" dirty="0"/>
          </a:p>
          <a:p>
            <a:pPr marL="0" indent="0">
              <a:buNone/>
            </a:pPr>
            <a:r>
              <a:rPr lang="pt-BR" dirty="0" smtClean="0"/>
              <a:t>\b </a:t>
            </a:r>
            <a:r>
              <a:rPr lang="pt-BR" dirty="0"/>
              <a:t>e g i n </a:t>
            </a:r>
            <a:r>
              <a:rPr lang="pt-BR" dirty="0" smtClean="0"/>
              <a:t>{ </a:t>
            </a:r>
            <a:r>
              <a:rPr lang="pt-BR" dirty="0"/>
              <a:t>e q u a t i o </a:t>
            </a:r>
            <a:r>
              <a:rPr lang="pt-BR" dirty="0" smtClean="0"/>
              <a:t>n}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\</a:t>
            </a:r>
            <a:r>
              <a:rPr lang="pt-BR" dirty="0" smtClean="0"/>
              <a:t>b </a:t>
            </a:r>
            <a:r>
              <a:rPr lang="pt-BR" dirty="0"/>
              <a:t>e g i n </a:t>
            </a:r>
            <a:r>
              <a:rPr lang="pt-BR" dirty="0" smtClean="0"/>
              <a:t>{ma </a:t>
            </a:r>
            <a:r>
              <a:rPr lang="pt-BR" dirty="0"/>
              <a:t>t r i x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en-US" dirty="0" smtClean="0"/>
              <a:t>	x </a:t>
            </a:r>
            <a:r>
              <a:rPr lang="en-US" dirty="0"/>
              <a:t>&amp; y </a:t>
            </a:r>
            <a:r>
              <a:rPr lang="en-US" dirty="0" smtClean="0"/>
              <a:t>\\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z </a:t>
            </a:r>
            <a:r>
              <a:rPr lang="en-US" dirty="0"/>
              <a:t>&amp; v</a:t>
            </a:r>
          </a:p>
          <a:p>
            <a:pPr marL="0" indent="0">
              <a:buNone/>
            </a:pPr>
            <a:r>
              <a:rPr lang="pt-BR" dirty="0"/>
              <a:t>\</a:t>
            </a:r>
            <a:r>
              <a:rPr lang="pt-BR" dirty="0" smtClean="0"/>
              <a:t>end {ma </a:t>
            </a:r>
            <a:r>
              <a:rPr lang="pt-BR" dirty="0"/>
              <a:t>t r i </a:t>
            </a:r>
            <a:r>
              <a:rPr lang="pt-BR" dirty="0" smtClean="0"/>
              <a:t>x}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\</a:t>
            </a:r>
            <a:r>
              <a:rPr lang="pt-BR" dirty="0" smtClean="0"/>
              <a:t>end </a:t>
            </a:r>
            <a:r>
              <a:rPr lang="pt-BR" dirty="0"/>
              <a:t>{</a:t>
            </a:r>
            <a:r>
              <a:rPr lang="pt-BR" dirty="0" smtClean="0"/>
              <a:t>e </a:t>
            </a:r>
            <a:r>
              <a:rPr lang="pt-BR" dirty="0"/>
              <a:t>q u a t </a:t>
            </a:r>
            <a:r>
              <a:rPr lang="pt-BR" dirty="0" smtClean="0"/>
              <a:t>i </a:t>
            </a:r>
            <a:r>
              <a:rPr lang="pt-BR" dirty="0"/>
              <a:t>o </a:t>
            </a:r>
            <a:r>
              <a:rPr lang="pt-BR" dirty="0" smtClean="0"/>
              <a:t>n}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\b </a:t>
            </a:r>
            <a:r>
              <a:rPr lang="pt-BR" dirty="0"/>
              <a:t>e g i n </a:t>
            </a:r>
            <a:r>
              <a:rPr lang="pt-BR" dirty="0" smtClean="0"/>
              <a:t>{ </a:t>
            </a:r>
            <a:r>
              <a:rPr lang="pt-BR" dirty="0"/>
              <a:t>e q u a t i o </a:t>
            </a:r>
            <a:r>
              <a:rPr lang="pt-BR" dirty="0" smtClean="0"/>
              <a:t>n}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\</a:t>
            </a:r>
            <a:r>
              <a:rPr lang="pt-BR" dirty="0" smtClean="0"/>
              <a:t>b </a:t>
            </a:r>
            <a:r>
              <a:rPr lang="pt-BR" dirty="0"/>
              <a:t>e g i n {</a:t>
            </a:r>
            <a:r>
              <a:rPr lang="pt-BR" dirty="0" smtClean="0"/>
              <a:t>bma </a:t>
            </a:r>
            <a:r>
              <a:rPr lang="pt-BR" dirty="0"/>
              <a:t>t r i x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x </a:t>
            </a:r>
            <a:r>
              <a:rPr lang="pt-BR" dirty="0"/>
              <a:t>&amp; y </a:t>
            </a:r>
            <a:r>
              <a:rPr lang="pt-BR" dirty="0" smtClean="0"/>
              <a:t>\\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z </a:t>
            </a:r>
            <a:r>
              <a:rPr lang="pt-BR" dirty="0"/>
              <a:t>&amp; v</a:t>
            </a:r>
          </a:p>
          <a:p>
            <a:pPr marL="0" indent="0">
              <a:buNone/>
            </a:pPr>
            <a:r>
              <a:rPr lang="pt-BR" dirty="0"/>
              <a:t>\</a:t>
            </a:r>
            <a:r>
              <a:rPr lang="pt-BR" dirty="0" smtClean="0"/>
              <a:t>end { </a:t>
            </a:r>
            <a:r>
              <a:rPr lang="pt-BR" dirty="0"/>
              <a:t>bma t r i </a:t>
            </a:r>
            <a:r>
              <a:rPr lang="pt-BR" dirty="0" smtClean="0"/>
              <a:t>x}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\</a:t>
            </a:r>
            <a:r>
              <a:rPr lang="pt-BR" dirty="0" smtClean="0"/>
              <a:t>end </a:t>
            </a:r>
            <a:r>
              <a:rPr lang="pt-BR" dirty="0"/>
              <a:t>{</a:t>
            </a:r>
            <a:r>
              <a:rPr lang="pt-BR" dirty="0" smtClean="0"/>
              <a:t>e </a:t>
            </a:r>
            <a:r>
              <a:rPr lang="pt-BR" dirty="0"/>
              <a:t>q u a t i o </a:t>
            </a:r>
            <a:r>
              <a:rPr lang="pt-BR" dirty="0" smtClean="0"/>
              <a:t>n}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4281" y="3509433"/>
            <a:ext cx="70485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93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1067" y="624110"/>
            <a:ext cx="9743545" cy="679757"/>
          </a:xfrm>
        </p:spPr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1067" y="1574800"/>
            <a:ext cx="9743545" cy="4336422"/>
          </a:xfrm>
        </p:spPr>
        <p:txBody>
          <a:bodyPr>
            <a:normAutofit/>
          </a:bodyPr>
          <a:lstStyle/>
          <a:p>
            <a:r>
              <a:rPr lang="en-US" dirty="0" err="1" smtClean="0"/>
              <a:t>BibteX</a:t>
            </a:r>
            <a:endParaRPr lang="en-US" dirty="0"/>
          </a:p>
          <a:p>
            <a:pPr lvl="1"/>
            <a:r>
              <a:rPr lang="en-US" dirty="0" smtClean="0"/>
              <a:t>Create </a:t>
            </a:r>
            <a:r>
              <a:rPr lang="en-US" dirty="0"/>
              <a:t>a plain text le and save it as .bib extension.</a:t>
            </a:r>
          </a:p>
          <a:p>
            <a:pPr lvl="1"/>
            <a:r>
              <a:rPr lang="en-US" dirty="0" smtClean="0"/>
              <a:t>Cite </a:t>
            </a:r>
            <a:r>
              <a:rPr lang="en-US" dirty="0"/>
              <a:t>the appropriate reference with the tag.</a:t>
            </a:r>
          </a:p>
          <a:p>
            <a:pPr lvl="1"/>
            <a:r>
              <a:rPr lang="en-US" dirty="0" smtClean="0"/>
              <a:t>Google </a:t>
            </a:r>
            <a:r>
              <a:rPr lang="en-US" dirty="0"/>
              <a:t>Scholar is the best and the powerful tool for </a:t>
            </a:r>
            <a:r>
              <a:rPr lang="en-US" dirty="0" smtClean="0"/>
              <a:t>getting references.</a:t>
            </a:r>
          </a:p>
          <a:p>
            <a:pPr marL="0" indent="0">
              <a:buNone/>
            </a:pPr>
            <a:r>
              <a:rPr lang="pt-BR" dirty="0" smtClean="0"/>
              <a:t>\b </a:t>
            </a:r>
            <a:r>
              <a:rPr lang="pt-BR" dirty="0"/>
              <a:t>i b l i o g r a p h y s t y l e </a:t>
            </a:r>
            <a:r>
              <a:rPr lang="pt-BR" dirty="0" smtClean="0"/>
              <a:t>{ </a:t>
            </a:r>
            <a:r>
              <a:rPr lang="pt-BR" dirty="0"/>
              <a:t>IEEEt ran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\</a:t>
            </a:r>
            <a:r>
              <a:rPr lang="pt-BR" dirty="0" smtClean="0"/>
              <a:t>b </a:t>
            </a:r>
            <a:r>
              <a:rPr lang="pt-BR" dirty="0"/>
              <a:t>i b l i o g r a p h y </a:t>
            </a:r>
            <a:r>
              <a:rPr lang="pt-BR" dirty="0" smtClean="0"/>
              <a:t>{ </a:t>
            </a:r>
            <a:r>
              <a:rPr lang="pt-BR" dirty="0"/>
              <a:t>b i </a:t>
            </a:r>
            <a:r>
              <a:rPr lang="pt-BR" dirty="0" smtClean="0"/>
              <a:t>b_f </a:t>
            </a:r>
            <a:r>
              <a:rPr lang="pt-BR" dirty="0"/>
              <a:t>i l e </a:t>
            </a:r>
            <a:r>
              <a:rPr lang="pt-BR" dirty="0" smtClean="0"/>
              <a:t>}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Compile</a:t>
            </a:r>
            <a:endParaRPr lang="en-US" dirty="0"/>
          </a:p>
          <a:p>
            <a:pPr lvl="1"/>
            <a:r>
              <a:rPr lang="en-US" dirty="0" smtClean="0"/>
              <a:t>latex </a:t>
            </a:r>
            <a:r>
              <a:rPr lang="en-US" dirty="0" err="1" smtClean="0"/>
              <a:t>filename.tex</a:t>
            </a:r>
            <a:r>
              <a:rPr lang="en-US" dirty="0" smtClean="0"/>
              <a:t> </a:t>
            </a:r>
            <a:r>
              <a:rPr lang="en-US" dirty="0"/>
              <a:t>(2 times)</a:t>
            </a:r>
          </a:p>
          <a:p>
            <a:pPr lvl="1"/>
            <a:r>
              <a:rPr lang="en-US" dirty="0" err="1" smtClean="0"/>
              <a:t>bibtex</a:t>
            </a:r>
            <a:r>
              <a:rPr lang="en-US" dirty="0" smtClean="0"/>
              <a:t> filename </a:t>
            </a:r>
            <a:r>
              <a:rPr lang="en-US" dirty="0"/>
              <a:t>(2 - 3 times)</a:t>
            </a:r>
          </a:p>
          <a:p>
            <a:pPr lvl="1"/>
            <a:r>
              <a:rPr lang="en-US" dirty="0" smtClean="0"/>
              <a:t>latex </a:t>
            </a:r>
            <a:r>
              <a:rPr lang="en-US" dirty="0" err="1" smtClean="0"/>
              <a:t>filename.tex</a:t>
            </a:r>
            <a:r>
              <a:rPr lang="en-US" dirty="0" smtClean="0"/>
              <a:t> </a:t>
            </a:r>
            <a:r>
              <a:rPr lang="en-US" dirty="0"/>
              <a:t>(2 times)</a:t>
            </a:r>
          </a:p>
        </p:txBody>
      </p:sp>
    </p:spTree>
    <p:extLst>
      <p:ext uri="{BB962C8B-B14F-4D97-AF65-F5344CB8AC3E}">
        <p14:creationId xmlns:p14="http://schemas.microsoft.com/office/powerpoint/2010/main" val="412067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4133" y="336243"/>
            <a:ext cx="9760479" cy="679757"/>
          </a:xfrm>
        </p:spPr>
        <p:txBody>
          <a:bodyPr/>
          <a:lstStyle/>
          <a:p>
            <a:r>
              <a:rPr lang="en-US" dirty="0"/>
              <a:t>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133" y="1185333"/>
            <a:ext cx="10159999" cy="5350934"/>
          </a:xfrm>
        </p:spPr>
        <p:txBody>
          <a:bodyPr>
            <a:normAutofit/>
          </a:bodyPr>
          <a:lstStyle/>
          <a:p>
            <a:r>
              <a:rPr lang="en-US" dirty="0" err="1" smtClean="0"/>
              <a:t>MakeIndex</a:t>
            </a:r>
            <a:endParaRPr lang="en-US" dirty="0" smtClean="0"/>
          </a:p>
          <a:p>
            <a:pPr lvl="1"/>
            <a:r>
              <a:rPr lang="en-US" dirty="0" err="1"/>
              <a:t>MakeIndex</a:t>
            </a:r>
            <a:r>
              <a:rPr lang="en-US" dirty="0"/>
              <a:t> is a program for making an index in a document generated with LATEX</a:t>
            </a:r>
          </a:p>
          <a:p>
            <a:pPr lvl="1"/>
            <a:r>
              <a:rPr lang="en-US" dirty="0"/>
              <a:t>Use the </a:t>
            </a:r>
            <a:r>
              <a:rPr lang="en-US" dirty="0" err="1"/>
              <a:t>makeidx</a:t>
            </a:r>
            <a:r>
              <a:rPr lang="en-US" dirty="0"/>
              <a:t> package in the preamble.</a:t>
            </a:r>
          </a:p>
          <a:p>
            <a:pPr lvl="1"/>
            <a:r>
              <a:rPr lang="en-US" dirty="0"/>
              <a:t>Put \ </a:t>
            </a:r>
            <a:r>
              <a:rPr lang="en-US" dirty="0" err="1"/>
              <a:t>makeindex</a:t>
            </a:r>
            <a:r>
              <a:rPr lang="en-US" dirty="0"/>
              <a:t> command in the preamble .</a:t>
            </a:r>
          </a:p>
          <a:p>
            <a:pPr lvl="1"/>
            <a:r>
              <a:rPr lang="en-US" dirty="0"/>
              <a:t>Put n p r </a:t>
            </a:r>
            <a:r>
              <a:rPr lang="en-US" dirty="0" err="1"/>
              <a:t>i</a:t>
            </a:r>
            <a:r>
              <a:rPr lang="en-US" dirty="0"/>
              <a:t> n t </a:t>
            </a:r>
            <a:r>
              <a:rPr lang="en-US" dirty="0" err="1"/>
              <a:t>i</a:t>
            </a:r>
            <a:r>
              <a:rPr lang="en-US" dirty="0"/>
              <a:t> n d e x command where you want the </a:t>
            </a:r>
            <a:r>
              <a:rPr lang="en-US" dirty="0" err="1"/>
              <a:t>i</a:t>
            </a:r>
            <a:r>
              <a:rPr lang="en-US" dirty="0"/>
              <a:t> n d e x to appear  - </a:t>
            </a:r>
            <a:r>
              <a:rPr lang="en-US" dirty="0" err="1"/>
              <a:t>usua</a:t>
            </a:r>
            <a:r>
              <a:rPr lang="en-US" dirty="0"/>
              <a:t> l </a:t>
            </a:r>
            <a:r>
              <a:rPr lang="en-US" dirty="0" err="1"/>
              <a:t>l</a:t>
            </a:r>
            <a:r>
              <a:rPr lang="en-US" dirty="0"/>
              <a:t> y at the end , r </a:t>
            </a:r>
            <a:r>
              <a:rPr lang="en-US" dirty="0" err="1"/>
              <a:t>i</a:t>
            </a:r>
            <a:r>
              <a:rPr lang="en-US" dirty="0"/>
              <a:t> g h t b e f o r e the \ end {document} command .</a:t>
            </a:r>
          </a:p>
          <a:p>
            <a:pPr lvl="1"/>
            <a:r>
              <a:rPr lang="en-US" dirty="0"/>
              <a:t>\ </a:t>
            </a:r>
            <a:r>
              <a:rPr lang="en-US" dirty="0" smtClean="0"/>
              <a:t>index </a:t>
            </a:r>
            <a:r>
              <a:rPr lang="en-US" dirty="0"/>
              <a:t>{} command </a:t>
            </a:r>
            <a:r>
              <a:rPr lang="en-US" dirty="0" smtClean="0"/>
              <a:t>causes </a:t>
            </a:r>
            <a:r>
              <a:rPr lang="en-US" dirty="0"/>
              <a:t>to </a:t>
            </a:r>
            <a:r>
              <a:rPr lang="en-US" dirty="0" err="1" smtClean="0"/>
              <a:t>wrie</a:t>
            </a:r>
            <a:r>
              <a:rPr lang="en-US" dirty="0" smtClean="0"/>
              <a:t> </a:t>
            </a:r>
            <a:r>
              <a:rPr lang="en-US" dirty="0"/>
              <a:t>an </a:t>
            </a:r>
            <a:r>
              <a:rPr lang="en-US" dirty="0" smtClean="0"/>
              <a:t>index entry .</a:t>
            </a:r>
          </a:p>
          <a:p>
            <a:r>
              <a:rPr lang="en-US" dirty="0"/>
              <a:t>Compile</a:t>
            </a:r>
          </a:p>
          <a:p>
            <a:pPr lvl="1"/>
            <a:r>
              <a:rPr lang="en-US" dirty="0" smtClean="0"/>
              <a:t>latex </a:t>
            </a:r>
            <a:r>
              <a:rPr lang="en-US" dirty="0" err="1" smtClean="0"/>
              <a:t>filename.tex</a:t>
            </a:r>
            <a:r>
              <a:rPr lang="en-US" dirty="0" smtClean="0"/>
              <a:t> </a:t>
            </a:r>
            <a:r>
              <a:rPr lang="en-US" dirty="0"/>
              <a:t>(2 times)</a:t>
            </a:r>
          </a:p>
          <a:p>
            <a:pPr lvl="1"/>
            <a:r>
              <a:rPr lang="en-US" dirty="0" err="1" smtClean="0"/>
              <a:t>bibtex</a:t>
            </a:r>
            <a:r>
              <a:rPr lang="en-US" dirty="0" smtClean="0"/>
              <a:t> filename </a:t>
            </a:r>
            <a:r>
              <a:rPr lang="en-US" dirty="0"/>
              <a:t>(2 - 3 times)</a:t>
            </a:r>
          </a:p>
          <a:p>
            <a:pPr lvl="1"/>
            <a:r>
              <a:rPr lang="en-US" dirty="0" err="1" smtClean="0"/>
              <a:t>Iatex</a:t>
            </a:r>
            <a:r>
              <a:rPr lang="en-US" dirty="0" smtClean="0"/>
              <a:t> </a:t>
            </a:r>
            <a:r>
              <a:rPr lang="en-US" dirty="0" err="1" smtClean="0"/>
              <a:t>filename.tex</a:t>
            </a:r>
            <a:r>
              <a:rPr lang="en-US" dirty="0" smtClean="0"/>
              <a:t> </a:t>
            </a:r>
            <a:r>
              <a:rPr lang="en-US" dirty="0"/>
              <a:t>(2 times)</a:t>
            </a:r>
          </a:p>
          <a:p>
            <a:pPr lvl="1"/>
            <a:r>
              <a:rPr lang="en-US" dirty="0" err="1" smtClean="0"/>
              <a:t>makeindex</a:t>
            </a:r>
            <a:r>
              <a:rPr lang="en-US" dirty="0" smtClean="0"/>
              <a:t> filename </a:t>
            </a:r>
            <a:r>
              <a:rPr lang="en-US" dirty="0"/>
              <a:t>(2 - 3 times)</a:t>
            </a:r>
          </a:p>
          <a:p>
            <a:pPr lvl="1"/>
            <a:r>
              <a:rPr lang="en-US" dirty="0" smtClean="0"/>
              <a:t>latex </a:t>
            </a:r>
            <a:r>
              <a:rPr lang="en-US" dirty="0" err="1" smtClean="0"/>
              <a:t>filename.tex</a:t>
            </a:r>
            <a:r>
              <a:rPr lang="en-US" dirty="0" smtClean="0"/>
              <a:t> </a:t>
            </a:r>
            <a:r>
              <a:rPr lang="en-US" dirty="0"/>
              <a:t>(2 times)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28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2678" y="1540189"/>
            <a:ext cx="8915400" cy="5080744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Report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IEEE </a:t>
            </a:r>
            <a:r>
              <a:rPr lang="en-US" dirty="0"/>
              <a:t>Paper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Beamer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Resume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92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333" y="624110"/>
            <a:ext cx="9811279" cy="79829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333" y="1693333"/>
            <a:ext cx="10387050" cy="421788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“Latex</a:t>
            </a:r>
            <a:r>
              <a:rPr lang="en-US" dirty="0"/>
              <a:t>," 2010. [Online]. </a:t>
            </a:r>
            <a:r>
              <a:rPr lang="en-US" dirty="0" smtClean="0"/>
              <a:t>Available: http</a:t>
            </a:r>
            <a:r>
              <a:rPr lang="en-US" dirty="0"/>
              <a:t>://www.latex-project.org/</a:t>
            </a:r>
          </a:p>
          <a:p>
            <a:pPr>
              <a:lnSpc>
                <a:spcPct val="150000"/>
              </a:lnSpc>
            </a:pPr>
            <a:r>
              <a:rPr lang="en-US" dirty="0"/>
              <a:t>J. Clark, \Latex tutorial," 2002.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“Latex</a:t>
            </a:r>
            <a:r>
              <a:rPr lang="en-US" dirty="0"/>
              <a:t>: Changing the font size," 2013. [Online]. </a:t>
            </a:r>
            <a:r>
              <a:rPr lang="en-US" dirty="0" smtClean="0"/>
              <a:t>Available: https</a:t>
            </a:r>
            <a:r>
              <a:rPr lang="en-US" dirty="0"/>
              <a:t>://</a:t>
            </a:r>
            <a:r>
              <a:rPr lang="en-US" dirty="0" smtClean="0"/>
              <a:t>engineering.purdue.edu/ECN/Support/KB/Docs/LaTeXChangingTheFont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“Latex/tables</a:t>
            </a:r>
            <a:r>
              <a:rPr lang="en-US" dirty="0"/>
              <a:t>," 2013. [Online]. </a:t>
            </a:r>
            <a:r>
              <a:rPr lang="en-US" dirty="0" smtClean="0"/>
              <a:t>Available: http</a:t>
            </a:r>
            <a:r>
              <a:rPr lang="en-US" dirty="0"/>
              <a:t>://en.wikibooks.org/wiki/LaTeX/Tables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“Latex/mathematics</a:t>
            </a:r>
            <a:r>
              <a:rPr lang="en-US" dirty="0"/>
              <a:t>," 2013. [Online]. </a:t>
            </a:r>
            <a:r>
              <a:rPr lang="en-US" dirty="0" smtClean="0"/>
              <a:t>Available: http</a:t>
            </a:r>
            <a:r>
              <a:rPr lang="en-US" dirty="0"/>
              <a:t>://en.wikibooks.org/wiki/LaTeX/Mathematics</a:t>
            </a:r>
          </a:p>
          <a:p>
            <a:pPr>
              <a:lnSpc>
                <a:spcPct val="150000"/>
              </a:lnSpc>
            </a:pPr>
            <a:r>
              <a:rPr lang="en-US" dirty="0"/>
              <a:t>L. </a:t>
            </a:r>
            <a:r>
              <a:rPr lang="en-US" dirty="0" err="1"/>
              <a:t>Lamport</a:t>
            </a:r>
            <a:r>
              <a:rPr lang="en-US" dirty="0"/>
              <a:t>, </a:t>
            </a:r>
            <a:r>
              <a:rPr lang="en-US" dirty="0" smtClean="0"/>
              <a:t>“</a:t>
            </a:r>
            <a:r>
              <a:rPr lang="en-US" dirty="0" err="1" smtClean="0"/>
              <a:t>Makeindex</a:t>
            </a:r>
            <a:r>
              <a:rPr lang="en-US" dirty="0"/>
              <a:t>: An index processor for latex</a:t>
            </a:r>
            <a:r>
              <a:rPr lang="en-US" dirty="0" smtClean="0"/>
              <a:t>.“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Latex [</a:t>
            </a:r>
            <a:r>
              <a:rPr lang="en-US" dirty="0" err="1" smtClean="0"/>
              <a:t>ppt</a:t>
            </a:r>
            <a:r>
              <a:rPr lang="en-US" dirty="0" smtClean="0"/>
              <a:t>]  , </a:t>
            </a:r>
            <a:r>
              <a:rPr lang="en-US" dirty="0" err="1" smtClean="0"/>
              <a:t>Hari</a:t>
            </a:r>
            <a:r>
              <a:rPr lang="en-US" dirty="0" smtClean="0"/>
              <a:t> C V, Research scholar NIT CALICUT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5487" y="3026534"/>
            <a:ext cx="3902299" cy="1142761"/>
          </a:xfrm>
        </p:spPr>
        <p:txBody>
          <a:bodyPr>
            <a:noAutofit/>
          </a:bodyPr>
          <a:lstStyle/>
          <a:p>
            <a:r>
              <a:rPr lang="en-US" sz="4400" dirty="0" smtClean="0"/>
              <a:t>THANK U…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0600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3499" y="624110"/>
            <a:ext cx="9431113" cy="1280890"/>
          </a:xfrm>
        </p:spPr>
        <p:txBody>
          <a:bodyPr/>
          <a:lstStyle/>
          <a:p>
            <a:r>
              <a:rPr lang="en-US" dirty="0" smtClean="0"/>
              <a:t>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3499" y="2133600"/>
            <a:ext cx="9431113" cy="3777622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en-US" sz="2000" dirty="0"/>
              <a:t>MikTeX </a:t>
            </a:r>
          </a:p>
          <a:p>
            <a:pPr lvl="0" algn="just">
              <a:lnSpc>
                <a:spcPct val="150000"/>
              </a:lnSpc>
            </a:pPr>
            <a:r>
              <a:rPr lang="en-US" sz="2000" dirty="0"/>
              <a:t>L</a:t>
            </a:r>
            <a:r>
              <a:rPr lang="en-US" sz="2000" baseline="30000" dirty="0"/>
              <a:t>A</a:t>
            </a:r>
            <a:r>
              <a:rPr lang="en-US" sz="2000" dirty="0"/>
              <a:t>T</a:t>
            </a:r>
            <a:r>
              <a:rPr lang="en-US" sz="2000" baseline="-25000" dirty="0"/>
              <a:t>E</a:t>
            </a:r>
            <a:r>
              <a:rPr lang="en-US" sz="2000" dirty="0"/>
              <a:t>X  Editors </a:t>
            </a:r>
            <a:endParaRPr lang="en-US" sz="2000" dirty="0" smtClean="0"/>
          </a:p>
          <a:p>
            <a:pPr lvl="1" algn="just">
              <a:lnSpc>
                <a:spcPct val="150000"/>
              </a:lnSpc>
            </a:pPr>
            <a:r>
              <a:rPr lang="en-US" sz="2000" dirty="0" smtClean="0"/>
              <a:t>Texmaker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/>
              <a:t>TeXnicCenter</a:t>
            </a:r>
          </a:p>
          <a:p>
            <a:pPr lvl="0" algn="just">
              <a:lnSpc>
                <a:spcPct val="150000"/>
              </a:lnSpc>
            </a:pPr>
            <a:r>
              <a:rPr lang="en-US" sz="2000" dirty="0"/>
              <a:t>Ghostscript - for displaying or printing of document pages, and the conversion between PostScript and PDF </a:t>
            </a:r>
            <a:r>
              <a:rPr lang="en-US" sz="2000" dirty="0" smtClean="0"/>
              <a:t>files</a:t>
            </a:r>
            <a:r>
              <a:rPr lang="en-US" sz="2000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76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8497" y="624110"/>
            <a:ext cx="9856116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</a:t>
            </a:r>
            <a:r>
              <a:rPr lang="en-US" dirty="0"/>
              <a:t>equired Components of a L</a:t>
            </a:r>
            <a:r>
              <a:rPr lang="en-US" baseline="30000" dirty="0"/>
              <a:t>A</a:t>
            </a:r>
            <a:r>
              <a:rPr lang="en-US" dirty="0"/>
              <a:t>T</a:t>
            </a:r>
            <a:r>
              <a:rPr lang="en-US" baseline="-25000" dirty="0"/>
              <a:t>E</a:t>
            </a:r>
            <a:r>
              <a:rPr lang="en-US" dirty="0"/>
              <a:t>X Document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497" y="1642532"/>
            <a:ext cx="9856115" cy="50122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Every L</a:t>
            </a:r>
            <a:r>
              <a:rPr lang="en-US" baseline="30000" dirty="0"/>
              <a:t>A</a:t>
            </a:r>
            <a:r>
              <a:rPr lang="en-US" dirty="0"/>
              <a:t>T</a:t>
            </a:r>
            <a:r>
              <a:rPr lang="en-US" baseline="-25000" dirty="0"/>
              <a:t>E</a:t>
            </a:r>
            <a:r>
              <a:rPr lang="en-US" dirty="0"/>
              <a:t>X document must contain the following three </a:t>
            </a:r>
            <a:r>
              <a:rPr lang="en-US" dirty="0" smtClean="0"/>
              <a:t>components.</a:t>
            </a:r>
          </a:p>
          <a:p>
            <a:pPr marL="0" lvl="0" indent="0" hangingPunct="0">
              <a:buNone/>
            </a:pPr>
            <a:r>
              <a:rPr lang="en-US" dirty="0" smtClean="0"/>
              <a:t>	1</a:t>
            </a:r>
            <a:r>
              <a:rPr lang="en-US" dirty="0"/>
              <a:t>. \ documentclass { c l a s s}</a:t>
            </a:r>
          </a:p>
          <a:p>
            <a:pPr marL="0" lvl="0" indent="0" hangingPunct="0">
              <a:buNone/>
            </a:pPr>
            <a:r>
              <a:rPr lang="en-US" dirty="0"/>
              <a:t>	2. \ begin {document }</a:t>
            </a:r>
          </a:p>
          <a:p>
            <a:pPr marL="0" indent="0">
              <a:buNone/>
            </a:pPr>
            <a:r>
              <a:rPr lang="en-US" dirty="0"/>
              <a:t>	3. \end {document} </a:t>
            </a:r>
          </a:p>
          <a:p>
            <a:pPr marL="0" indent="0">
              <a:buNone/>
            </a:pPr>
            <a:r>
              <a:rPr lang="en-US" dirty="0"/>
              <a:t>Everything else is optional (even text).</a:t>
            </a:r>
          </a:p>
          <a:p>
            <a:r>
              <a:rPr lang="pt-BR" dirty="0" smtClean="0"/>
              <a:t>\ </a:t>
            </a:r>
            <a:r>
              <a:rPr lang="pt-BR" dirty="0" smtClean="0"/>
              <a:t>document class </a:t>
            </a:r>
            <a:r>
              <a:rPr lang="pt-BR" dirty="0" smtClean="0"/>
              <a:t>{ </a:t>
            </a:r>
            <a:r>
              <a:rPr lang="pt-BR" dirty="0" smtClean="0"/>
              <a:t>article </a:t>
            </a:r>
            <a:r>
              <a:rPr lang="pt-BR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	-what </a:t>
            </a:r>
            <a:r>
              <a:rPr lang="en-US" dirty="0"/>
              <a:t>kind of document it is to process</a:t>
            </a:r>
            <a:endParaRPr lang="pt-BR" dirty="0" smtClean="0"/>
          </a:p>
          <a:p>
            <a:pPr lvl="1"/>
            <a:r>
              <a:rPr lang="en-US" dirty="0" smtClean="0"/>
              <a:t>article</a:t>
            </a:r>
            <a:endParaRPr lang="en-US" dirty="0"/>
          </a:p>
          <a:p>
            <a:pPr lvl="1"/>
            <a:r>
              <a:rPr lang="en-US" dirty="0" smtClean="0"/>
              <a:t>report</a:t>
            </a:r>
            <a:endParaRPr lang="en-US" dirty="0"/>
          </a:p>
          <a:p>
            <a:pPr lvl="1"/>
            <a:r>
              <a:rPr lang="en-US" dirty="0" smtClean="0"/>
              <a:t>letter</a:t>
            </a:r>
            <a:endParaRPr lang="en-US" dirty="0"/>
          </a:p>
          <a:p>
            <a:pPr lvl="1"/>
            <a:r>
              <a:rPr lang="en-US" dirty="0" smtClean="0"/>
              <a:t>beamer</a:t>
            </a:r>
            <a:endParaRPr lang="en-US" dirty="0"/>
          </a:p>
          <a:p>
            <a:pPr lvl="1"/>
            <a:r>
              <a:rPr lang="en-US" dirty="0" err="1" smtClean="0"/>
              <a:t>IEEEtran</a:t>
            </a:r>
            <a:endParaRPr lang="en-US" dirty="0" smtClean="0"/>
          </a:p>
          <a:p>
            <a:pPr marL="0" lvl="0" indent="0" hangingPunct="0">
              <a:buNone/>
            </a:pPr>
            <a:r>
              <a:rPr lang="en-US" dirty="0" smtClean="0"/>
              <a:t>	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34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389467"/>
            <a:ext cx="9371012" cy="577426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Example</a:t>
            </a:r>
          </a:p>
          <a:p>
            <a:pPr lvl="1"/>
            <a:r>
              <a:rPr lang="pt-BR" dirty="0" smtClean="0"/>
              <a:t>\ </a:t>
            </a:r>
            <a:r>
              <a:rPr lang="pt-BR" dirty="0"/>
              <a:t>do cument c l a s s [ 1 2 pt ] </a:t>
            </a:r>
            <a:r>
              <a:rPr lang="pt-BR" dirty="0" smtClean="0"/>
              <a:t>{ </a:t>
            </a:r>
            <a:r>
              <a:rPr lang="pt-BR" dirty="0"/>
              <a:t>a r t i c l e </a:t>
            </a:r>
            <a:r>
              <a:rPr lang="pt-BR" dirty="0" smtClean="0"/>
              <a:t>}</a:t>
            </a:r>
          </a:p>
          <a:p>
            <a:pPr lvl="1"/>
            <a:r>
              <a:rPr lang="pt-BR" dirty="0" smtClean="0"/>
              <a:t>\ </a:t>
            </a:r>
            <a:r>
              <a:rPr lang="pt-BR" dirty="0"/>
              <a:t>do cument c l a s s [ 1 2 pt , twocolumn ] </a:t>
            </a:r>
            <a:r>
              <a:rPr lang="pt-BR" dirty="0" smtClean="0"/>
              <a:t>{ </a:t>
            </a:r>
            <a:r>
              <a:rPr lang="pt-BR" dirty="0"/>
              <a:t>a r t i c l e </a:t>
            </a:r>
            <a:r>
              <a:rPr lang="pt-BR" dirty="0" smtClean="0"/>
              <a:t>}</a:t>
            </a:r>
          </a:p>
          <a:p>
            <a:r>
              <a:rPr lang="en-US" dirty="0"/>
              <a:t>This command must appear at the very beginning of </a:t>
            </a:r>
            <a:r>
              <a:rPr lang="en-US" dirty="0" smtClean="0"/>
              <a:t>your LATEX </a:t>
            </a:r>
            <a:r>
              <a:rPr lang="en-US" dirty="0"/>
              <a:t>document, before any other LATEX commands, or you </a:t>
            </a:r>
            <a:r>
              <a:rPr lang="en-US" dirty="0" smtClean="0"/>
              <a:t>will get </a:t>
            </a:r>
            <a:r>
              <a:rPr lang="en-US" dirty="0"/>
              <a:t>an error message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pt-BR" dirty="0"/>
              <a:t>\</a:t>
            </a:r>
            <a:r>
              <a:rPr lang="pt-BR" dirty="0" smtClean="0"/>
              <a:t>b </a:t>
            </a:r>
            <a:r>
              <a:rPr lang="pt-BR" dirty="0"/>
              <a:t>e g i n </a:t>
            </a:r>
            <a:r>
              <a:rPr lang="pt-BR" dirty="0" smtClean="0"/>
              <a:t>{document 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\ </a:t>
            </a:r>
            <a:r>
              <a:rPr lang="pt-BR" dirty="0"/>
              <a:t>end </a:t>
            </a:r>
            <a:r>
              <a:rPr lang="pt-BR" dirty="0" smtClean="0"/>
              <a:t>{document </a:t>
            </a:r>
            <a:r>
              <a:rPr lang="pt-BR" dirty="0"/>
              <a:t>}</a:t>
            </a:r>
            <a:endParaRPr lang="pt-BR" dirty="0" smtClean="0"/>
          </a:p>
          <a:p>
            <a:r>
              <a:rPr lang="en-US" dirty="0"/>
              <a:t>The body of the document, where you include all of your </a:t>
            </a:r>
            <a:r>
              <a:rPr lang="en-US" dirty="0" smtClean="0"/>
              <a:t>text, must </a:t>
            </a:r>
            <a:r>
              <a:rPr lang="en-US" dirty="0"/>
              <a:t>occur between this </a:t>
            </a:r>
            <a:r>
              <a:rPr lang="en-US" dirty="0" smtClean="0"/>
              <a:t>commands</a:t>
            </a:r>
          </a:p>
          <a:p>
            <a:r>
              <a:rPr lang="en-US" dirty="0"/>
              <a:t>If you have commands for LATEX that will </a:t>
            </a:r>
            <a:r>
              <a:rPr lang="en-US" dirty="0" smtClean="0"/>
              <a:t>affect </a:t>
            </a:r>
            <a:r>
              <a:rPr lang="en-US" dirty="0"/>
              <a:t>the whole </a:t>
            </a:r>
            <a:r>
              <a:rPr lang="en-US" dirty="0" smtClean="0"/>
              <a:t>document</a:t>
            </a:r>
            <a:r>
              <a:rPr lang="en-US" dirty="0"/>
              <a:t>, you should include them in the preamble, which is </a:t>
            </a:r>
            <a:r>
              <a:rPr lang="en-US" dirty="0" smtClean="0"/>
              <a:t>what  the </a:t>
            </a:r>
            <a:r>
              <a:rPr lang="en-US" dirty="0"/>
              <a:t>space between the documentclass and </a:t>
            </a:r>
            <a:r>
              <a:rPr lang="en-US" dirty="0" smtClean="0"/>
              <a:t>begin {document} commands </a:t>
            </a:r>
            <a:r>
              <a:rPr lang="en-US" dirty="0"/>
              <a:t>is called</a:t>
            </a:r>
            <a:r>
              <a:rPr lang="en-US" dirty="0" smtClean="0"/>
              <a:t>.</a:t>
            </a:r>
          </a:p>
          <a:p>
            <a:pPr lvl="1"/>
            <a:r>
              <a:rPr lang="pt-BR" dirty="0"/>
              <a:t>\</a:t>
            </a:r>
            <a:r>
              <a:rPr lang="pt-BR" dirty="0" smtClean="0"/>
              <a:t>document </a:t>
            </a:r>
            <a:r>
              <a:rPr lang="pt-BR" dirty="0"/>
              <a:t>c l a s s [ a4paper , 1 1 pt , twocolumn ] </a:t>
            </a:r>
            <a:r>
              <a:rPr lang="pt-BR" dirty="0" smtClean="0"/>
              <a:t>{ </a:t>
            </a:r>
            <a:r>
              <a:rPr lang="pt-BR" dirty="0"/>
              <a:t>a r t i c l e }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	\ usepackage </a:t>
            </a:r>
            <a:r>
              <a:rPr lang="pt-BR" dirty="0"/>
              <a:t>{</a:t>
            </a:r>
            <a:r>
              <a:rPr lang="pt-BR" dirty="0" smtClean="0"/>
              <a:t>amsmath , g r a p h i c x }</a:t>
            </a:r>
          </a:p>
          <a:p>
            <a:pPr marL="0" indent="0">
              <a:buNone/>
            </a:pPr>
            <a:r>
              <a:rPr lang="pt-BR" dirty="0" smtClean="0"/>
              <a:t>	\ </a:t>
            </a:r>
            <a:r>
              <a:rPr lang="pt-BR" dirty="0"/>
              <a:t>b e g i n </a:t>
            </a:r>
            <a:r>
              <a:rPr lang="pt-BR" dirty="0" smtClean="0"/>
              <a:t>{document 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\ </a:t>
            </a:r>
            <a:r>
              <a:rPr lang="pt-BR" dirty="0"/>
              <a:t>end </a:t>
            </a:r>
            <a:r>
              <a:rPr lang="pt-BR" dirty="0" smtClean="0"/>
              <a:t>{document}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6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933" y="624110"/>
            <a:ext cx="9709679" cy="1280890"/>
          </a:xfrm>
        </p:spPr>
        <p:txBody>
          <a:bodyPr/>
          <a:lstStyle/>
          <a:p>
            <a:r>
              <a:rPr lang="en-US" dirty="0"/>
              <a:t>Error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933" y="2133600"/>
            <a:ext cx="9709679" cy="377762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A common error is not to close braces for a command</a:t>
            </a:r>
            <a:r>
              <a:rPr lang="en-US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dirty="0"/>
              <a:t>Another one that occurs frequently is to use math </a:t>
            </a:r>
            <a:r>
              <a:rPr lang="en-US" dirty="0" smtClean="0"/>
              <a:t>commands outside </a:t>
            </a:r>
            <a:r>
              <a:rPr lang="en-US" dirty="0"/>
              <a:t>of math mode</a:t>
            </a:r>
          </a:p>
        </p:txBody>
      </p:sp>
    </p:spTree>
    <p:extLst>
      <p:ext uri="{BB962C8B-B14F-4D97-AF65-F5344CB8AC3E}">
        <p14:creationId xmlns:p14="http://schemas.microsoft.com/office/powerpoint/2010/main" val="6513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932" y="285443"/>
            <a:ext cx="9709679" cy="1280890"/>
          </a:xfrm>
        </p:spPr>
        <p:txBody>
          <a:bodyPr/>
          <a:lstStyle/>
          <a:p>
            <a:r>
              <a:rPr lang="en-US" dirty="0"/>
              <a:t>Open the </a:t>
            </a:r>
            <a:r>
              <a:rPr lang="en-US" dirty="0" smtClean="0"/>
              <a:t>file </a:t>
            </a:r>
            <a:r>
              <a:rPr lang="en-US" dirty="0"/>
              <a:t>rpt.tex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2052" y="1055036"/>
            <a:ext cx="9269412" cy="555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86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667" y="1016000"/>
            <a:ext cx="9387945" cy="489522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1. </a:t>
            </a:r>
            <a:r>
              <a:rPr lang="en-US" dirty="0" err="1"/>
              <a:t>Titlepage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2. Acknowledgement</a:t>
            </a:r>
          </a:p>
          <a:p>
            <a:pPr>
              <a:lnSpc>
                <a:spcPct val="200000"/>
              </a:lnSpc>
            </a:pPr>
            <a:r>
              <a:rPr lang="en-US" dirty="0"/>
              <a:t>3. Abstract</a:t>
            </a:r>
          </a:p>
          <a:p>
            <a:pPr>
              <a:lnSpc>
                <a:spcPct val="200000"/>
              </a:lnSpc>
            </a:pPr>
            <a:r>
              <a:rPr lang="en-US" dirty="0"/>
              <a:t>4. Table of Contents</a:t>
            </a:r>
          </a:p>
          <a:p>
            <a:pPr>
              <a:lnSpc>
                <a:spcPct val="200000"/>
              </a:lnSpc>
            </a:pPr>
            <a:r>
              <a:rPr lang="en-US" dirty="0"/>
              <a:t>5. List of Figures</a:t>
            </a:r>
          </a:p>
          <a:p>
            <a:pPr>
              <a:lnSpc>
                <a:spcPct val="200000"/>
              </a:lnSpc>
            </a:pPr>
            <a:r>
              <a:rPr lang="en-US" dirty="0"/>
              <a:t>6. List of Tables</a:t>
            </a:r>
          </a:p>
          <a:p>
            <a:pPr>
              <a:lnSpc>
                <a:spcPct val="200000"/>
              </a:lnSpc>
            </a:pPr>
            <a:r>
              <a:rPr lang="en-US" dirty="0"/>
              <a:t>7. </a:t>
            </a:r>
            <a:r>
              <a:rPr lang="en-US" dirty="0" smtClean="0"/>
              <a:t>Chapters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8. Bibliography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3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5733" y="389468"/>
            <a:ext cx="9658879" cy="795866"/>
          </a:xfrm>
        </p:spPr>
        <p:txBody>
          <a:bodyPr/>
          <a:lstStyle/>
          <a:p>
            <a:r>
              <a:rPr lang="en-US" dirty="0"/>
              <a:t>Text Formatting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5733" y="1354667"/>
            <a:ext cx="8915400" cy="5283200"/>
          </a:xfrm>
        </p:spPr>
        <p:txBody>
          <a:bodyPr/>
          <a:lstStyle/>
          <a:p>
            <a:r>
              <a:rPr lang="en-US" dirty="0"/>
              <a:t>Centering Text</a:t>
            </a:r>
          </a:p>
          <a:p>
            <a:pPr marL="0" indent="0">
              <a:buNone/>
            </a:pPr>
            <a:r>
              <a:rPr lang="pt-BR" dirty="0" smtClean="0"/>
              <a:t>	\ </a:t>
            </a:r>
            <a:r>
              <a:rPr lang="pt-BR" dirty="0"/>
              <a:t>b e g i n </a:t>
            </a:r>
            <a:r>
              <a:rPr lang="pt-BR" dirty="0" smtClean="0"/>
              <a:t>{ </a:t>
            </a:r>
            <a:r>
              <a:rPr lang="pt-BR" dirty="0"/>
              <a:t>c e n t e r </a:t>
            </a:r>
            <a:r>
              <a:rPr lang="pt-BR" dirty="0" smtClean="0"/>
              <a:t>}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\ </a:t>
            </a:r>
            <a:r>
              <a:rPr lang="pt-BR" dirty="0"/>
              <a:t>end </a:t>
            </a:r>
            <a:r>
              <a:rPr lang="pt-BR" dirty="0" smtClean="0"/>
              <a:t>{ </a:t>
            </a:r>
            <a:r>
              <a:rPr lang="pt-BR" dirty="0"/>
              <a:t>c e n t e r }</a:t>
            </a:r>
            <a:endParaRPr lang="pt-BR" dirty="0" smtClean="0"/>
          </a:p>
          <a:p>
            <a:r>
              <a:rPr lang="pt-BR" dirty="0" smtClean="0"/>
              <a:t>Bold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\ </a:t>
            </a:r>
            <a:r>
              <a:rPr lang="pt-BR" dirty="0"/>
              <a:t>t e x t b f </a:t>
            </a:r>
            <a:r>
              <a:rPr lang="pt-BR" dirty="0" smtClean="0"/>
              <a:t>{ </a:t>
            </a:r>
            <a:r>
              <a:rPr lang="pt-BR" dirty="0"/>
              <a:t>He l l o </a:t>
            </a:r>
            <a:r>
              <a:rPr lang="pt-BR" dirty="0" smtClean="0"/>
              <a:t>}</a:t>
            </a:r>
            <a:endParaRPr lang="pt-BR" dirty="0"/>
          </a:p>
          <a:p>
            <a:pPr lvl="1"/>
            <a:r>
              <a:rPr lang="pt-BR" dirty="0" smtClean="0"/>
              <a:t> </a:t>
            </a:r>
            <a:r>
              <a:rPr lang="pt-BR" b="1" dirty="0" smtClean="0"/>
              <a:t>Hello</a:t>
            </a:r>
          </a:p>
          <a:p>
            <a:r>
              <a:rPr lang="en-US" dirty="0"/>
              <a:t>Italics</a:t>
            </a:r>
          </a:p>
          <a:p>
            <a:pPr marL="0" indent="0">
              <a:buNone/>
            </a:pPr>
            <a:r>
              <a:rPr lang="en-US" dirty="0" smtClean="0"/>
              <a:t>\ </a:t>
            </a:r>
            <a:r>
              <a:rPr lang="en-US" dirty="0"/>
              <a:t>t e x t </a:t>
            </a:r>
            <a:r>
              <a:rPr lang="en-US" dirty="0" err="1"/>
              <a:t>i</a:t>
            </a:r>
            <a:r>
              <a:rPr lang="en-US" dirty="0"/>
              <a:t> t </a:t>
            </a:r>
            <a:r>
              <a:rPr lang="en-US" dirty="0" smtClean="0"/>
              <a:t>{ </a:t>
            </a:r>
            <a:r>
              <a:rPr lang="en-US" dirty="0"/>
              <a:t>He l </a:t>
            </a:r>
            <a:r>
              <a:rPr lang="en-US" dirty="0" err="1"/>
              <a:t>l</a:t>
            </a:r>
            <a:r>
              <a:rPr lang="en-US" dirty="0"/>
              <a:t> o </a:t>
            </a:r>
            <a:r>
              <a:rPr lang="en-US" dirty="0" smtClean="0"/>
              <a:t>}</a:t>
            </a:r>
            <a:endParaRPr lang="en-US" dirty="0"/>
          </a:p>
          <a:p>
            <a:pPr lvl="1"/>
            <a:r>
              <a:rPr lang="en-US" i="1" dirty="0" smtClean="0"/>
              <a:t>Hello</a:t>
            </a:r>
          </a:p>
          <a:p>
            <a:r>
              <a:rPr lang="en-US" dirty="0" smtClean="0"/>
              <a:t>Underline</a:t>
            </a:r>
          </a:p>
          <a:p>
            <a:pPr marL="0" indent="0">
              <a:buNone/>
            </a:pPr>
            <a:r>
              <a:rPr lang="pt-BR" dirty="0" smtClean="0"/>
              <a:t>\ u n d e r l i n e { He l l o}</a:t>
            </a:r>
          </a:p>
          <a:p>
            <a:pPr lvl="1"/>
            <a:r>
              <a:rPr lang="en-US" u="sng" dirty="0" smtClean="0"/>
              <a:t>Hello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18734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267</TotalTime>
  <Words>1415</Words>
  <Application>Microsoft Office PowerPoint</Application>
  <PresentationFormat>Widescreen</PresentationFormat>
  <Paragraphs>271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Wingdings 3</vt:lpstr>
      <vt:lpstr>Wisp</vt:lpstr>
      <vt:lpstr>LATEX </vt:lpstr>
      <vt:lpstr>LATEX </vt:lpstr>
      <vt:lpstr>INSTALLATION</vt:lpstr>
      <vt:lpstr>Required Components of a LATEX Document </vt:lpstr>
      <vt:lpstr>PowerPoint Presentation</vt:lpstr>
      <vt:lpstr>Error Messages</vt:lpstr>
      <vt:lpstr>Open the file rpt.tex</vt:lpstr>
      <vt:lpstr>PowerPoint Presentation</vt:lpstr>
      <vt:lpstr>Text Formatting</vt:lpstr>
      <vt:lpstr>Font Sizes</vt:lpstr>
      <vt:lpstr>Font Sizes . . . contd.</vt:lpstr>
      <vt:lpstr>Bulleted Lists</vt:lpstr>
      <vt:lpstr>Numbered Lists</vt:lpstr>
      <vt:lpstr>Including Graphics in Your Document</vt:lpstr>
      <vt:lpstr>Including Graphics Within Your Document</vt:lpstr>
      <vt:lpstr>LATEX Tables</vt:lpstr>
      <vt:lpstr>PowerPoint Presentation</vt:lpstr>
      <vt:lpstr>Example</vt:lpstr>
      <vt:lpstr>Rows spanning multiple columns</vt:lpstr>
      <vt:lpstr>PowerPoint Presentation</vt:lpstr>
      <vt:lpstr>LATEX Mathematics</vt:lpstr>
      <vt:lpstr>LATEX Mathematics - Examples</vt:lpstr>
      <vt:lpstr>PowerPoint Presentation</vt:lpstr>
      <vt:lpstr>Matrices</vt:lpstr>
      <vt:lpstr>Bibliography</vt:lpstr>
      <vt:lpstr>Index</vt:lpstr>
      <vt:lpstr>PowerPoint Presentation</vt:lpstr>
      <vt:lpstr>References</vt:lpstr>
      <vt:lpstr>THANK U…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LATEX</dc:title>
  <dc:creator>vipz</dc:creator>
  <cp:lastModifiedBy>vipz</cp:lastModifiedBy>
  <cp:revision>39</cp:revision>
  <dcterms:created xsi:type="dcterms:W3CDTF">2014-01-13T20:25:23Z</dcterms:created>
  <dcterms:modified xsi:type="dcterms:W3CDTF">2014-01-15T11:28:16Z</dcterms:modified>
</cp:coreProperties>
</file>