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70B7-7DE1-4E94-B16D-18355DB5C138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6BB-C4B2-4480-AE91-2FB638E75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1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70B7-7DE1-4E94-B16D-18355DB5C138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6BB-C4B2-4480-AE91-2FB638E75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2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70B7-7DE1-4E94-B16D-18355DB5C138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6BB-C4B2-4480-AE91-2FB638E75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0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70B7-7DE1-4E94-B16D-18355DB5C138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6BB-C4B2-4480-AE91-2FB638E75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8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70B7-7DE1-4E94-B16D-18355DB5C138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6BB-C4B2-4480-AE91-2FB638E75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59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70B7-7DE1-4E94-B16D-18355DB5C138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6BB-C4B2-4480-AE91-2FB638E75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79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70B7-7DE1-4E94-B16D-18355DB5C138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6BB-C4B2-4480-AE91-2FB638E75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7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70B7-7DE1-4E94-B16D-18355DB5C138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6BB-C4B2-4480-AE91-2FB638E75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82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70B7-7DE1-4E94-B16D-18355DB5C138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6BB-C4B2-4480-AE91-2FB638E75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7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70B7-7DE1-4E94-B16D-18355DB5C138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6BB-C4B2-4480-AE91-2FB638E75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3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70B7-7DE1-4E94-B16D-18355DB5C138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86BB-C4B2-4480-AE91-2FB638E75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370B7-7DE1-4E94-B16D-18355DB5C138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486BB-C4B2-4480-AE91-2FB638E75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3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715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" y="990600"/>
            <a:ext cx="89154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INDIAN RARE EARTHS LTD,KOLLAM</a:t>
            </a:r>
            <a:endParaRPr lang="en-US" dirty="0"/>
          </a:p>
        </p:txBody>
      </p:sp>
      <p:pic>
        <p:nvPicPr>
          <p:cNvPr id="6" name="Picture 2" descr="http://www.governmentjobsinindia.biz/jobs/wp-content/uploads/2011/09/Indian_Rare_Earths_Lt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133600"/>
            <a:ext cx="2971800" cy="2438400"/>
          </a:xfrm>
          <a:prstGeom prst="rect">
            <a:avLst/>
          </a:prstGeom>
          <a:noFill/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55377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ARUN S MATHEW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M110321EE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to spray dryer</a:t>
            </a:r>
          </a:p>
          <a:p>
            <a:endParaRPr lang="en-GB" dirty="0"/>
          </a:p>
        </p:txBody>
      </p:sp>
      <p:pic>
        <p:nvPicPr>
          <p:cNvPr id="1026" name="Picture 2" descr="C:\Users\Lenovo\Downloads\Actrotaryspr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1125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Adding Spray dryer as the first stage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Rating= </a:t>
            </a:r>
            <a:r>
              <a:rPr lang="en-GB" dirty="0"/>
              <a:t>12.65W, 22 A</a:t>
            </a:r>
          </a:p>
          <a:p>
            <a:r>
              <a:rPr lang="en-GB" dirty="0" smtClean="0"/>
              <a:t>Feed </a:t>
            </a:r>
            <a:r>
              <a:rPr lang="en-GB" dirty="0"/>
              <a:t>rate	= 50 kg/hr.</a:t>
            </a:r>
          </a:p>
          <a:p>
            <a:r>
              <a:rPr lang="en-GB" dirty="0" smtClean="0"/>
              <a:t>Assuming </a:t>
            </a:r>
            <a:r>
              <a:rPr lang="en-GB" dirty="0"/>
              <a:t>70% increase in efficiency</a:t>
            </a:r>
          </a:p>
          <a:p>
            <a:r>
              <a:rPr lang="en-GB" dirty="0" smtClean="0"/>
              <a:t>SEC </a:t>
            </a:r>
            <a:r>
              <a:rPr lang="en-GB" dirty="0"/>
              <a:t>of FBD reduces to 1.58 kWh/kg</a:t>
            </a:r>
          </a:p>
          <a:p>
            <a:r>
              <a:rPr lang="en-GB" dirty="0" smtClean="0"/>
              <a:t>Energy </a:t>
            </a:r>
            <a:r>
              <a:rPr lang="en-GB" dirty="0"/>
              <a:t>consumption 158 kWh</a:t>
            </a:r>
          </a:p>
          <a:p>
            <a:r>
              <a:rPr lang="en-GB" dirty="0"/>
              <a:t>Cost of Energy consumption before implementation of spray dryer= 228X30X6= Rs. 41,040</a:t>
            </a:r>
          </a:p>
          <a:p>
            <a:r>
              <a:rPr lang="en-GB" dirty="0"/>
              <a:t>Cost of Energy consumption after implementation of spray dryer= 158X30X6= Rs. 28,440</a:t>
            </a:r>
          </a:p>
          <a:p>
            <a:r>
              <a:rPr lang="en-GB" dirty="0"/>
              <a:t>Saving per month= Rs. 12,600/-</a:t>
            </a:r>
          </a:p>
          <a:p>
            <a:r>
              <a:rPr lang="en-GB" dirty="0"/>
              <a:t>Initial investment= Rs. 5, 60,000/-</a:t>
            </a:r>
          </a:p>
          <a:p>
            <a:r>
              <a:rPr lang="en-GB" dirty="0"/>
              <a:t>SPP= 3.5 years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8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Suggestion 2</a:t>
            </a:r>
            <a:br>
              <a:rPr lang="en-GB" dirty="0" smtClean="0"/>
            </a:br>
            <a:r>
              <a:rPr lang="en-GB" b="1" dirty="0"/>
              <a:t>Convection Recuperators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Flue type Recuperator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Typical Recuperator</a:t>
            </a:r>
            <a:endParaRPr lang="en-GB" dirty="0"/>
          </a:p>
        </p:txBody>
      </p:sp>
      <p:pic>
        <p:nvPicPr>
          <p:cNvPr id="7" name="Content Placeholder 6" descr="C:\Users\Lenovo\Documents\flue type recuperator.gif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69" y="2969419"/>
            <a:ext cx="30670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Users\Lenovo\Documents\recuperator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7" y="2959894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6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of Recuperator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Lenovo\Documents\typical recuperator oper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64696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GB" b="1" dirty="0"/>
              <a:t>Significance of Recuperator in IREL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400600"/>
          </a:xfrm>
        </p:spPr>
        <p:txBody>
          <a:bodyPr>
            <a:noAutofit/>
          </a:bodyPr>
          <a:lstStyle/>
          <a:p>
            <a:r>
              <a:rPr lang="en-GB" sz="2000" b="1" dirty="0"/>
              <a:t>Internal temperature		= 200°C</a:t>
            </a:r>
          </a:p>
          <a:p>
            <a:r>
              <a:rPr lang="en-GB" sz="2000" b="1" dirty="0" smtClean="0"/>
              <a:t>Exhaust </a:t>
            </a:r>
            <a:r>
              <a:rPr lang="en-GB" sz="2000" b="1" dirty="0"/>
              <a:t>temperature		=160°C</a:t>
            </a:r>
          </a:p>
          <a:p>
            <a:r>
              <a:rPr lang="en-GB" sz="2000" b="1" dirty="0" smtClean="0"/>
              <a:t>Calorific </a:t>
            </a:r>
            <a:r>
              <a:rPr lang="en-GB" sz="2000" b="1" dirty="0"/>
              <a:t>value of fuel </a:t>
            </a:r>
            <a:r>
              <a:rPr lang="en-GB" sz="2000" b="1" dirty="0" smtClean="0"/>
              <a:t>oil</a:t>
            </a:r>
            <a:r>
              <a:rPr lang="en-GB" sz="2000" b="1" dirty="0"/>
              <a:t>	= 43,000 kJ/kg</a:t>
            </a:r>
          </a:p>
          <a:p>
            <a:r>
              <a:rPr lang="en-GB" sz="2000" b="1" dirty="0"/>
              <a:t>	Cost of fuel oil		= Rs. 30/kg</a:t>
            </a:r>
          </a:p>
          <a:p>
            <a:r>
              <a:rPr lang="en-GB" sz="2000" b="1" dirty="0"/>
              <a:t>For drying 100 kg of slurry energy required = 100X2.09X175= 36,575 kJ</a:t>
            </a:r>
          </a:p>
          <a:p>
            <a:r>
              <a:rPr lang="en-GB" sz="2000" b="1" dirty="0"/>
              <a:t>	Fuel  required for 100 kg	= 0.85 kg</a:t>
            </a:r>
          </a:p>
          <a:p>
            <a:r>
              <a:rPr lang="en-GB" sz="2000" b="1" dirty="0"/>
              <a:t>	Cost of fuel oil		=Rs. 25.50/-</a:t>
            </a:r>
          </a:p>
          <a:p>
            <a:r>
              <a:rPr lang="en-GB" sz="2000" b="1" dirty="0"/>
              <a:t>Assuming efficiency of 40% and thereby increasing the temperature of primary gas from 25°C to 64°C</a:t>
            </a:r>
          </a:p>
          <a:p>
            <a:r>
              <a:rPr lang="en-GB" sz="2000" b="1" dirty="0"/>
              <a:t>For drying 100 kg of slurry energy required = 100X2.09X136= 28,424 kJ</a:t>
            </a:r>
          </a:p>
          <a:p>
            <a:r>
              <a:rPr lang="en-GB" sz="2000" b="1" dirty="0"/>
              <a:t>	</a:t>
            </a:r>
            <a:r>
              <a:rPr lang="en-GB" sz="2000" b="1" dirty="0" smtClean="0"/>
              <a:t>Fuel  </a:t>
            </a:r>
            <a:r>
              <a:rPr lang="en-GB" sz="2000" b="1" dirty="0"/>
              <a:t>required for 100 kg	= 0.66 kg</a:t>
            </a:r>
          </a:p>
          <a:p>
            <a:r>
              <a:rPr lang="en-GB" sz="2000" b="1" dirty="0"/>
              <a:t>	</a:t>
            </a:r>
            <a:r>
              <a:rPr lang="en-GB" sz="2000" b="1" dirty="0" smtClean="0"/>
              <a:t>Cost </a:t>
            </a:r>
            <a:r>
              <a:rPr lang="en-GB" sz="2000" b="1" dirty="0"/>
              <a:t>of fuel oil		=Rs. 19.83/-</a:t>
            </a:r>
          </a:p>
          <a:p>
            <a:r>
              <a:rPr lang="en-GB" sz="2000" b="1" dirty="0"/>
              <a:t>	</a:t>
            </a:r>
            <a:r>
              <a:rPr lang="en-GB" sz="2000" b="1" dirty="0" smtClean="0"/>
              <a:t>SPP</a:t>
            </a:r>
            <a:r>
              <a:rPr lang="en-GB" sz="2000" b="1" dirty="0"/>
              <a:t>			= 1.63 years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7096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en-GB" dirty="0" err="1" smtClean="0"/>
              <a:t>Thankyou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738188"/>
            <a:ext cx="80962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IREL PROFILE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IREL is a Mining Industry under Atomic Energy of Energy, </a:t>
            </a:r>
            <a:r>
              <a:rPr lang="en-GB" dirty="0" err="1" smtClean="0"/>
              <a:t>Govt</a:t>
            </a:r>
            <a:r>
              <a:rPr lang="en-GB" dirty="0" smtClean="0"/>
              <a:t> of India.</a:t>
            </a:r>
          </a:p>
          <a:p>
            <a:pPr marL="0" indent="0">
              <a:buNone/>
            </a:pPr>
            <a:r>
              <a:rPr lang="en-GB" dirty="0" smtClean="0"/>
              <a:t>God’s Own Country is blessed with long coastal belt. Kerala is endowed with heavy deposits of</a:t>
            </a:r>
          </a:p>
          <a:p>
            <a:pPr marL="0" indent="0">
              <a:buNone/>
            </a:pPr>
            <a:r>
              <a:rPr lang="en-GB" dirty="0" smtClean="0"/>
              <a:t>. Ilmenite</a:t>
            </a:r>
          </a:p>
          <a:p>
            <a:pPr marL="0" indent="0">
              <a:buNone/>
            </a:pPr>
            <a:r>
              <a:rPr lang="en-GB" dirty="0" smtClean="0"/>
              <a:t>. Rutile</a:t>
            </a:r>
          </a:p>
          <a:p>
            <a:pPr marL="0" indent="0">
              <a:buNone/>
            </a:pPr>
            <a:r>
              <a:rPr lang="en-GB" dirty="0" smtClean="0"/>
              <a:t>. Zircon</a:t>
            </a:r>
          </a:p>
          <a:p>
            <a:pPr marL="0" indent="0">
              <a:buNone/>
            </a:pPr>
            <a:r>
              <a:rPr lang="en-GB" dirty="0" smtClean="0"/>
              <a:t>. Monazite</a:t>
            </a:r>
          </a:p>
          <a:p>
            <a:pPr marL="0" indent="0">
              <a:buNone/>
            </a:pPr>
            <a:r>
              <a:rPr lang="en-GB" dirty="0" smtClean="0"/>
              <a:t>. Sillimanite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4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Products and Specifications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568603"/>
              </p:ext>
            </p:extLst>
          </p:nvPr>
        </p:nvGraphicFramePr>
        <p:xfrm>
          <a:off x="31157" y="698135"/>
          <a:ext cx="9144000" cy="615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61175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Product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Specification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Specific Gravity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Bulk density (kg/m)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Major Application</a:t>
                      </a:r>
                      <a:endParaRPr lang="en-GB" sz="1400" dirty="0"/>
                    </a:p>
                  </a:txBody>
                  <a:tcPr/>
                </a:tc>
              </a:tr>
              <a:tr h="38299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400" dirty="0" smtClean="0"/>
                        <a:t>1. Ilmenite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TiO</a:t>
                      </a:r>
                      <a:r>
                        <a:rPr lang="en-GB" sz="14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-58%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4.45-4.54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2600-2630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TiO</a:t>
                      </a:r>
                      <a:r>
                        <a:rPr lang="en-GB" sz="14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pigment, Ti metal</a:t>
                      </a:r>
                      <a:endParaRPr lang="en-GB" sz="1400" dirty="0"/>
                    </a:p>
                  </a:txBody>
                  <a:tcPr/>
                </a:tc>
              </a:tr>
              <a:tr h="8421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2. Rutile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TiO</a:t>
                      </a:r>
                      <a:r>
                        <a:rPr lang="en-GB" sz="14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-95%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4.18-4.24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2630-2650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as flux in welding electrode industry</a:t>
                      </a:r>
                      <a:endParaRPr lang="en-GB" sz="1400" dirty="0"/>
                    </a:p>
                  </a:txBody>
                  <a:tcPr/>
                </a:tc>
              </a:tr>
              <a:tr h="8421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3. Zircon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ZrO</a:t>
                      </a:r>
                      <a:r>
                        <a:rPr lang="en-GB" sz="14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-65%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4.60-40.7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2900-3000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ceramics refractories, foundries &amp; glass industry</a:t>
                      </a:r>
                      <a:endParaRPr lang="en-GB" sz="1400" dirty="0"/>
                    </a:p>
                  </a:txBody>
                  <a:tcPr/>
                </a:tc>
              </a:tr>
              <a:tr h="59650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4. Sillimanite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en-GB" sz="14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4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-58%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3.2-3.25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1950-2050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refractory bricks, castable cordierites</a:t>
                      </a:r>
                      <a:endParaRPr lang="en-GB" sz="1400" dirty="0"/>
                    </a:p>
                  </a:txBody>
                  <a:tcPr/>
                </a:tc>
              </a:tr>
              <a:tr h="108774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5. Zirflor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ZrO</a:t>
                      </a:r>
                      <a:r>
                        <a:rPr lang="en-GB" sz="14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-64%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-------------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1800-1850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refractory and foundry coating, opacifier in ceramic industry</a:t>
                      </a:r>
                      <a:endParaRPr lang="en-GB" sz="1400" dirty="0"/>
                    </a:p>
                  </a:txBody>
                  <a:tcPr/>
                </a:tc>
              </a:tr>
              <a:tr h="108774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6. Micro Zir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ZrO</a:t>
                      </a:r>
                      <a:r>
                        <a:rPr lang="en-GB" sz="14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-63.5%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-------------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---------------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ceramic glasses, heat resistant porcelain, refractories, plastics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en-GB" sz="1400" dirty="0"/>
                    </a:p>
                  </a:txBody>
                  <a:tcPr/>
                </a:tc>
              </a:tr>
              <a:tr h="3544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7. Garnet</a:t>
                      </a:r>
                      <a:endParaRPr lang="en-GB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Abrasive for sand blasting water jet cutting &amp; glass polishing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544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8. Monazite</a:t>
                      </a:r>
                      <a:endParaRPr lang="en-GB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Raw material for production of rare earth compounds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5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Magnetic and Electrostatic Properties of Sand components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110483"/>
              </p:ext>
            </p:extLst>
          </p:nvPr>
        </p:nvGraphicFramePr>
        <p:xfrm>
          <a:off x="539552" y="2492896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Components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Magnetic Properties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Electrostatic Properties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Ilmenite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 magnetic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Leucoxene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Weakly magnetic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conducting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Monazite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Weakly magnetic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conducting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Zircon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Non-magnetic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conducting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Sillimanite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Non-magnetic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conducting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material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Non-magnetic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conducting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0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Fluidised Bed Dryer</a:t>
            </a:r>
            <a:endParaRPr lang="en-GB" dirty="0"/>
          </a:p>
        </p:txBody>
      </p:sp>
      <p:pic>
        <p:nvPicPr>
          <p:cNvPr id="2050" name="Picture 2" descr="C:\Users\Lenovo\Downloads\open_circuit_fluid_bed_drye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8883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Downloads\fluidised bed dr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642616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 of operation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3"/>
            <a:ext cx="511256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9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and Disadvantages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Uniform particle mixing</a:t>
            </a:r>
          </a:p>
          <a:p>
            <a:r>
              <a:rPr lang="en-GB" dirty="0" smtClean="0"/>
              <a:t>Uniform temperature gradients</a:t>
            </a:r>
          </a:p>
          <a:p>
            <a:r>
              <a:rPr lang="en-GB" dirty="0" smtClean="0"/>
              <a:t>Ability to operate reactor in continuous state</a:t>
            </a:r>
          </a:p>
          <a:p>
            <a:pPr marL="0" indent="0">
              <a:buNone/>
            </a:pPr>
            <a:r>
              <a:rPr lang="en-GB" dirty="0" smtClean="0"/>
              <a:t>Disadvantages</a:t>
            </a:r>
          </a:p>
          <a:p>
            <a:pPr marL="0" indent="0">
              <a:buNone/>
            </a:pPr>
            <a:r>
              <a:rPr lang="en-GB" dirty="0" smtClean="0"/>
              <a:t>. High Exhaust temperature</a:t>
            </a:r>
          </a:p>
          <a:p>
            <a:pPr marL="0" indent="0">
              <a:buNone/>
            </a:pPr>
            <a:r>
              <a:rPr lang="en-GB" dirty="0" smtClean="0"/>
              <a:t>. As it is a single stage dryer, initial temperatures      should be very.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8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Identifying Energy Conservation Opportunities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Ideal Drying curve of FBD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76551"/>
            <a:ext cx="4040188" cy="25479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Drying curve of FBD at IREL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87784"/>
            <a:ext cx="4041775" cy="232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5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Calculation of SEC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Input Supply		= 415V, 50 Hz</a:t>
                </a:r>
              </a:p>
              <a:p>
                <a:r>
                  <a:rPr lang="en-GB" dirty="0"/>
                  <a:t>	Total Amps		= 66A</a:t>
                </a:r>
              </a:p>
              <a:p>
                <a:r>
                  <a:rPr lang="en-GB" sz="2400" b="1" dirty="0" smtClean="0"/>
                  <a:t>Total </a:t>
                </a:r>
                <a:r>
                  <a:rPr lang="en-GB" sz="2400" b="1" dirty="0"/>
                  <a:t>power consumed= </a:t>
                </a:r>
                <a14:m>
                  <m:oMath xmlns:m="http://schemas.openxmlformats.org/officeDocument/2006/math">
                    <m:r>
                      <a:rPr lang="en-GB" sz="2400" b="1" i="1"/>
                      <m:t>√</m:t>
                    </m:r>
                    <m:r>
                      <a:rPr lang="en-GB" sz="2400" b="1" i="1"/>
                      <m:t>𝟑</m:t>
                    </m:r>
                    <m:r>
                      <a:rPr lang="en-GB" sz="2400" b="1" i="1"/>
                      <m:t>×</m:t>
                    </m:r>
                    <m:r>
                      <a:rPr lang="en-GB" sz="2400" b="1" i="1"/>
                      <m:t>𝟒𝟏𝟓</m:t>
                    </m:r>
                    <m:r>
                      <a:rPr lang="en-GB" sz="2400" b="1" i="1"/>
                      <m:t>×</m:t>
                    </m:r>
                    <m:r>
                      <a:rPr lang="en-GB" sz="2400" b="1" i="1"/>
                      <m:t>𝟔𝟔</m:t>
                    </m:r>
                    <m:r>
                      <a:rPr lang="en-GB" sz="2400" b="1" i="1"/>
                      <m:t>×</m:t>
                    </m:r>
                    <m:r>
                      <a:rPr lang="en-GB" sz="2400" b="1" i="1"/>
                      <m:t>𝟎</m:t>
                    </m:r>
                    <m:r>
                      <a:rPr lang="en-GB" sz="2400" b="1" i="1"/>
                      <m:t>.</m:t>
                    </m:r>
                    <m:r>
                      <a:rPr lang="en-GB" sz="2400" b="1" i="1"/>
                      <m:t>𝟖</m:t>
                    </m:r>
                    <m:r>
                      <a:rPr lang="en-GB" sz="2400" b="1" i="1"/>
                      <m:t>=</m:t>
                    </m:r>
                    <m:r>
                      <a:rPr lang="en-GB" sz="2400" b="1" i="1"/>
                      <m:t>𝟑𝟕</m:t>
                    </m:r>
                    <m:r>
                      <a:rPr lang="en-GB" sz="2400" b="1" i="1"/>
                      <m:t>.</m:t>
                    </m:r>
                    <m:r>
                      <a:rPr lang="en-GB" sz="2400" b="1" i="1"/>
                      <m:t>𝟗𝟓</m:t>
                    </m:r>
                    <m:r>
                      <a:rPr lang="en-GB" sz="2400" b="1" i="1"/>
                      <m:t>𝒌𝑾</m:t>
                    </m:r>
                  </m:oMath>
                </a14:m>
                <a:endParaRPr lang="en-GB" sz="2400" b="1" dirty="0"/>
              </a:p>
              <a:p>
                <a:r>
                  <a:rPr lang="en-GB" dirty="0"/>
                  <a:t>	Total working hours    = 2X3=6 hours</a:t>
                </a:r>
              </a:p>
              <a:p>
                <a:r>
                  <a:rPr lang="en-GB" dirty="0"/>
                  <a:t>	Energy consumption    = 227.716 kWh</a:t>
                </a:r>
              </a:p>
              <a:p>
                <a:r>
                  <a:rPr lang="en-GB" dirty="0"/>
                  <a:t>	Feed rate                      = 100 kg/</a:t>
                </a:r>
                <a:r>
                  <a:rPr lang="en-GB" dirty="0" err="1"/>
                  <a:t>hr</a:t>
                </a:r>
                <a:endParaRPr lang="en-GB" dirty="0"/>
              </a:p>
              <a:p>
                <a:r>
                  <a:rPr lang="en-GB" dirty="0"/>
                  <a:t>	SEC                             = 2.28 kWh/kg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325</Words>
  <Application>Microsoft Office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IREL PROFILE</vt:lpstr>
      <vt:lpstr>Products and Specifications</vt:lpstr>
      <vt:lpstr>Magnetic and Electrostatic Properties of Sand components</vt:lpstr>
      <vt:lpstr>Fluidised Bed Dryer</vt:lpstr>
      <vt:lpstr>Principle of operation</vt:lpstr>
      <vt:lpstr>Advantages and Disadvantages</vt:lpstr>
      <vt:lpstr>Identifying Energy Conservation Opportunities </vt:lpstr>
      <vt:lpstr>Calculation of SEC</vt:lpstr>
      <vt:lpstr>Suggestion 1</vt:lpstr>
      <vt:lpstr>Adding Spray dryer as the first stage</vt:lpstr>
      <vt:lpstr>Suggestion 2 Convection Recuperators </vt:lpstr>
      <vt:lpstr>Working of Recuperator</vt:lpstr>
      <vt:lpstr>Significance of Recuperator in IREL</vt:lpstr>
      <vt:lpstr>Thankyou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</dc:creator>
  <cp:lastModifiedBy>Arun</cp:lastModifiedBy>
  <cp:revision>17</cp:revision>
  <dcterms:created xsi:type="dcterms:W3CDTF">2012-11-21T07:56:45Z</dcterms:created>
  <dcterms:modified xsi:type="dcterms:W3CDTF">2012-11-21T11:43:56Z</dcterms:modified>
</cp:coreProperties>
</file>