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sldIdLst>
    <p:sldId id="256" r:id="rId2"/>
    <p:sldId id="257" r:id="rId3"/>
    <p:sldId id="258" r:id="rId4"/>
    <p:sldId id="270" r:id="rId5"/>
    <p:sldId id="260" r:id="rId6"/>
    <p:sldId id="264" r:id="rId7"/>
    <p:sldId id="266" r:id="rId8"/>
    <p:sldId id="265" r:id="rId9"/>
    <p:sldId id="267" r:id="rId10"/>
    <p:sldId id="261" r:id="rId11"/>
    <p:sldId id="281" r:id="rId12"/>
    <p:sldId id="282" r:id="rId13"/>
    <p:sldId id="283" r:id="rId14"/>
    <p:sldId id="284" r:id="rId15"/>
    <p:sldId id="285" r:id="rId16"/>
    <p:sldId id="286" r:id="rId17"/>
    <p:sldId id="262" r:id="rId18"/>
    <p:sldId id="263" r:id="rId19"/>
    <p:sldId id="271" r:id="rId20"/>
    <p:sldId id="272" r:id="rId21"/>
    <p:sldId id="273" r:id="rId22"/>
    <p:sldId id="274" r:id="rId23"/>
    <p:sldId id="280" r:id="rId24"/>
    <p:sldId id="275" r:id="rId25"/>
    <p:sldId id="276" r:id="rId26"/>
    <p:sldId id="277" r:id="rId27"/>
    <p:sldId id="278" r:id="rId28"/>
    <p:sldId id="279"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AFC286-9306-4346-8D32-8220EBC860A9}" type="datetimeFigureOut">
              <a:rPr lang="en-US" smtClean="0"/>
              <a:pPr/>
              <a:t>11/30/2012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CE0279-465B-4C21-895B-517719D246E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Signalling_(telecommunication)" TargetMode="External"/><Relationship Id="rId3" Type="http://schemas.openxmlformats.org/officeDocument/2006/relationships/hyperlink" Target="http://en.wikipedia.org/wiki/Telecommunication_circuit" TargetMode="External"/><Relationship Id="rId7" Type="http://schemas.openxmlformats.org/officeDocument/2006/relationships/hyperlink" Target="http://en.wikipedia.org/wiki/Receiver_(radio)"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en.wikipedia.org/wiki/Output" TargetMode="External"/><Relationship Id="rId5" Type="http://schemas.openxmlformats.org/officeDocument/2006/relationships/hyperlink" Target="http://en.wikipedia.org/wiki/Video" TargetMode="External"/><Relationship Id="rId4" Type="http://schemas.openxmlformats.org/officeDocument/2006/relationships/hyperlink" Target="http://en.wikipedia.org/wiki/Sound_reproduc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squelch is a </a:t>
            </a:r>
            <a:r>
              <a:rPr lang="en-US" sz="1200" b="0" i="0" kern="1200" dirty="0" smtClean="0">
                <a:solidFill>
                  <a:schemeClr val="tx1"/>
                </a:solidFill>
                <a:latin typeface="+mn-lt"/>
                <a:ea typeface="+mn-ea"/>
                <a:cs typeface="+mn-cs"/>
                <a:hlinkClick r:id="rId3" tooltip="Telecommunication circuit"/>
              </a:rPr>
              <a:t>circuit</a:t>
            </a:r>
            <a:r>
              <a:rPr lang="en-US" sz="1200" b="0" i="0" kern="1200" dirty="0" smtClean="0">
                <a:solidFill>
                  <a:schemeClr val="tx1"/>
                </a:solidFill>
                <a:latin typeface="+mn-lt"/>
                <a:ea typeface="+mn-ea"/>
                <a:cs typeface="+mn-cs"/>
              </a:rPr>
              <a:t> function that acts to suppress the </a:t>
            </a:r>
            <a:r>
              <a:rPr lang="en-US" sz="1200" b="0" i="0" kern="1200" dirty="0" smtClean="0">
                <a:solidFill>
                  <a:schemeClr val="tx1"/>
                </a:solidFill>
                <a:latin typeface="+mn-lt"/>
                <a:ea typeface="+mn-ea"/>
                <a:cs typeface="+mn-cs"/>
                <a:hlinkClick r:id="rId4" tooltip="Sound reproduction"/>
              </a:rPr>
              <a:t>audio</a:t>
            </a:r>
            <a:r>
              <a:rPr lang="en-US" sz="1200" b="0" i="0" kern="1200" dirty="0" smtClean="0">
                <a:solidFill>
                  <a:schemeClr val="tx1"/>
                </a:solidFill>
                <a:latin typeface="+mn-lt"/>
                <a:ea typeface="+mn-ea"/>
                <a:cs typeface="+mn-cs"/>
              </a:rPr>
              <a:t> (or </a:t>
            </a:r>
            <a:r>
              <a:rPr lang="en-US" sz="1200" b="0" i="0" kern="1200" dirty="0" smtClean="0">
                <a:solidFill>
                  <a:schemeClr val="tx1"/>
                </a:solidFill>
                <a:latin typeface="+mn-lt"/>
                <a:ea typeface="+mn-ea"/>
                <a:cs typeface="+mn-cs"/>
                <a:hlinkClick r:id="rId5" tooltip="Video"/>
              </a:rPr>
              <a:t>video</a:t>
            </a:r>
            <a:r>
              <a:rPr lang="en-US"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hlinkClick r:id="rId6" tooltip="Output"/>
              </a:rPr>
              <a:t>output</a:t>
            </a:r>
            <a:r>
              <a:rPr lang="en-US" sz="1200" b="0" i="0" kern="1200" dirty="0" smtClean="0">
                <a:solidFill>
                  <a:schemeClr val="tx1"/>
                </a:solidFill>
                <a:latin typeface="+mn-lt"/>
                <a:ea typeface="+mn-ea"/>
                <a:cs typeface="+mn-cs"/>
              </a:rPr>
              <a:t> of a </a:t>
            </a:r>
            <a:r>
              <a:rPr lang="en-US" sz="1200" b="0" i="0" kern="1200" dirty="0" smtClean="0">
                <a:solidFill>
                  <a:schemeClr val="tx1"/>
                </a:solidFill>
                <a:latin typeface="+mn-lt"/>
                <a:ea typeface="+mn-ea"/>
                <a:cs typeface="+mn-cs"/>
                <a:hlinkClick r:id="rId7" tooltip="Receiver (radio)"/>
              </a:rPr>
              <a:t>receiver</a:t>
            </a:r>
            <a:r>
              <a:rPr lang="en-US" sz="1200" b="0" i="0" kern="1200" dirty="0" smtClean="0">
                <a:solidFill>
                  <a:schemeClr val="tx1"/>
                </a:solidFill>
                <a:latin typeface="+mn-lt"/>
                <a:ea typeface="+mn-ea"/>
                <a:cs typeface="+mn-cs"/>
              </a:rPr>
              <a:t> in the absence of a sufficiently strong desired input </a:t>
            </a:r>
            <a:r>
              <a:rPr lang="en-US" sz="1200" b="0" i="0" kern="1200" dirty="0" smtClean="0">
                <a:solidFill>
                  <a:schemeClr val="tx1"/>
                </a:solidFill>
                <a:latin typeface="+mn-lt"/>
                <a:ea typeface="+mn-ea"/>
                <a:cs typeface="+mn-cs"/>
                <a:hlinkClick r:id="rId8" tooltip="Signalling (telecommunication)"/>
              </a:rPr>
              <a:t>signal</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6CE0279-465B-4C21-895B-517719D246EC}"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3662A29-D0BD-4BD5-AAA5-B2F67CF53087}"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42D569-D95B-42F3-9158-59DBE5C4E570}"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662A29-D0BD-4BD5-AAA5-B2F67CF53087}"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42D569-D95B-42F3-9158-59DBE5C4E57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662A29-D0BD-4BD5-AAA5-B2F67CF53087}" type="datetimeFigureOut">
              <a:rPr lang="en-US" smtClean="0"/>
              <a:pPr/>
              <a:t>11/30/2012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D542D569-D95B-42F3-9158-59DBE5C4E57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662A29-D0BD-4BD5-AAA5-B2F67CF53087}"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42D569-D95B-42F3-9158-59DBE5C4E57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3662A29-D0BD-4BD5-AAA5-B2F67CF53087}"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42D569-D95B-42F3-9158-59DBE5C4E57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662A29-D0BD-4BD5-AAA5-B2F67CF53087}" type="datetimeFigureOut">
              <a:rPr lang="en-US" smtClean="0"/>
              <a:pPr/>
              <a:t>11/30/2012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42D569-D95B-42F3-9158-59DBE5C4E57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3662A29-D0BD-4BD5-AAA5-B2F67CF53087}" type="datetimeFigureOut">
              <a:rPr lang="en-US" smtClean="0"/>
              <a:pPr/>
              <a:t>11/30/2012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42D569-D95B-42F3-9158-59DBE5C4E57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3662A29-D0BD-4BD5-AAA5-B2F67CF53087}" type="datetimeFigureOut">
              <a:rPr lang="en-US" smtClean="0"/>
              <a:pPr/>
              <a:t>11/30/2012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42D569-D95B-42F3-9158-59DBE5C4E57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62A29-D0BD-4BD5-AAA5-B2F67CF53087}" type="datetimeFigureOut">
              <a:rPr lang="en-US" smtClean="0"/>
              <a:pPr/>
              <a:t>11/30/2012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42D569-D95B-42F3-9158-59DBE5C4E57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662A29-D0BD-4BD5-AAA5-B2F67CF53087}" type="datetimeFigureOut">
              <a:rPr lang="en-US" smtClean="0"/>
              <a:pPr/>
              <a:t>11/30/2012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42D569-D95B-42F3-9158-59DBE5C4E570}"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3662A29-D0BD-4BD5-AAA5-B2F67CF53087}" type="datetimeFigureOut">
              <a:rPr lang="en-US" smtClean="0"/>
              <a:pPr/>
              <a:t>11/30/2012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D542D569-D95B-42F3-9158-59DBE5C4E57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3662A29-D0BD-4BD5-AAA5-B2F67CF53087}" type="datetimeFigureOut">
              <a:rPr lang="en-US" smtClean="0"/>
              <a:pPr/>
              <a:t>11/30/2012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542D569-D95B-42F3-9158-59DBE5C4E57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71800" y="2362200"/>
            <a:ext cx="5562600" cy="1905000"/>
          </a:xfrm>
        </p:spPr>
        <p:txBody>
          <a:bodyPr>
            <a:normAutofit/>
          </a:bodyPr>
          <a:lstStyle/>
          <a:p>
            <a:pPr algn="ctr"/>
            <a:r>
              <a:rPr lang="en-US" dirty="0" smtClean="0"/>
              <a:t>Industrial training in</a:t>
            </a:r>
            <a:br>
              <a:rPr lang="en-US" dirty="0" smtClean="0"/>
            </a:br>
            <a:r>
              <a:rPr lang="en-US" dirty="0" err="1" smtClean="0"/>
              <a:t>ecil,Hyderabad</a:t>
            </a:r>
            <a:endParaRPr lang="en-US" dirty="0"/>
          </a:p>
        </p:txBody>
      </p:sp>
      <p:sp>
        <p:nvSpPr>
          <p:cNvPr id="7" name="Subtitle 6"/>
          <p:cNvSpPr>
            <a:spLocks noGrp="1"/>
          </p:cNvSpPr>
          <p:nvPr>
            <p:ph type="subTitle" idx="1"/>
          </p:nvPr>
        </p:nvSpPr>
        <p:spPr>
          <a:xfrm>
            <a:off x="152400" y="5257800"/>
            <a:ext cx="2743200" cy="1143000"/>
          </a:xfrm>
        </p:spPr>
        <p:txBody>
          <a:bodyPr>
            <a:normAutofit/>
          </a:bodyPr>
          <a:lstStyle/>
          <a:p>
            <a:r>
              <a:rPr lang="en-US" b="1" dirty="0" smtClean="0">
                <a:solidFill>
                  <a:schemeClr val="bg2">
                    <a:lumMod val="10000"/>
                  </a:schemeClr>
                </a:solidFill>
                <a:latin typeface="Times New Roman" pitchFamily="18" charset="0"/>
                <a:cs typeface="Times New Roman" pitchFamily="18" charset="0"/>
              </a:rPr>
              <a:t>Presented by </a:t>
            </a:r>
          </a:p>
          <a:p>
            <a:r>
              <a:rPr lang="en-US" b="1" dirty="0" smtClean="0">
                <a:solidFill>
                  <a:schemeClr val="bg2">
                    <a:lumMod val="10000"/>
                  </a:schemeClr>
                </a:solidFill>
                <a:latin typeface="Times New Roman" pitchFamily="18" charset="0"/>
                <a:cs typeface="Times New Roman" pitchFamily="18" charset="0"/>
              </a:rPr>
              <a:t>T.M</a:t>
            </a:r>
            <a:r>
              <a:rPr lang="en-US" b="1" dirty="0" smtClean="0">
                <a:solidFill>
                  <a:schemeClr val="bg2">
                    <a:lumMod val="10000"/>
                  </a:schemeClr>
                </a:solidFill>
                <a:latin typeface="Times New Roman" pitchFamily="18" charset="0"/>
                <a:cs typeface="Times New Roman" pitchFamily="18" charset="0"/>
              </a:rPr>
              <a:t>ADHUBABU</a:t>
            </a:r>
          </a:p>
          <a:p>
            <a:r>
              <a:rPr lang="en-US" b="1" dirty="0" smtClean="0">
                <a:solidFill>
                  <a:schemeClr val="bg2">
                    <a:lumMod val="10000"/>
                  </a:schemeClr>
                </a:solidFill>
                <a:latin typeface="Times New Roman" pitchFamily="18" charset="0"/>
                <a:cs typeface="Times New Roman" pitchFamily="18" charset="0"/>
              </a:rPr>
              <a:t>(M110448EE)</a:t>
            </a:r>
            <a:endParaRPr lang="en-US" b="1" dirty="0" smtClean="0">
              <a:solidFill>
                <a:schemeClr val="bg2">
                  <a:lumMod val="10000"/>
                </a:schemeClr>
              </a:solidFill>
              <a:latin typeface="Times New Roman" pitchFamily="18" charset="0"/>
              <a:cs typeface="Times New Roman" pitchFamily="18" charset="0"/>
            </a:endParaRPr>
          </a:p>
          <a:p>
            <a:endParaRPr lang="en-US" b="1" dirty="0" smtClean="0">
              <a:solidFill>
                <a:schemeClr val="bg2">
                  <a:lumMod val="1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noChangeArrowheads="1"/>
          </p:cNvPicPr>
          <p:nvPr>
            <p:ph idx="1"/>
          </p:nvPr>
        </p:nvPicPr>
        <p:blipFill>
          <a:blip r:embed="rId2" cstate="print"/>
          <a:srcRect/>
          <a:stretch>
            <a:fillRect/>
          </a:stretch>
        </p:blipFill>
        <p:spPr bwMode="auto">
          <a:xfrm>
            <a:off x="304800" y="1676400"/>
            <a:ext cx="3886200" cy="419099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5334000" y="2362200"/>
            <a:ext cx="3409950" cy="304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Tuning the Radio</a:t>
            </a:r>
            <a:endParaRPr lang="en-US" dirty="0"/>
          </a:p>
        </p:txBody>
      </p:sp>
      <p:sp>
        <p:nvSpPr>
          <p:cNvPr id="3" name="Content Placeholder 2"/>
          <p:cNvSpPr>
            <a:spLocks noGrp="1"/>
          </p:cNvSpPr>
          <p:nvPr>
            <p:ph idx="1"/>
          </p:nvPr>
        </p:nvSpPr>
        <p:spPr/>
        <p:txBody>
          <a:bodyPr>
            <a:normAutofit fontScale="92500" lnSpcReduction="20000"/>
          </a:bodyPr>
          <a:lstStyle/>
          <a:p>
            <a:r>
              <a:rPr lang="en-IN" b="1" dirty="0" smtClean="0"/>
              <a:t>Waveform Profiles</a:t>
            </a:r>
          </a:p>
          <a:p>
            <a:r>
              <a:rPr lang="en-IN" dirty="0" smtClean="0"/>
              <a:t>A waveform profile is a set of instructions stored in the radio that define a mode of operation and certain parameters associated with the mode. Up to 20 waveform profiles can be created and stored in the radio.</a:t>
            </a:r>
            <a:endParaRPr lang="en-IN" b="1" dirty="0" smtClean="0"/>
          </a:p>
          <a:p>
            <a:r>
              <a:rPr lang="en-IN" b="1" dirty="0" smtClean="0"/>
              <a:t>Frequency Preset</a:t>
            </a:r>
          </a:p>
          <a:p>
            <a:pPr>
              <a:buNone/>
            </a:pPr>
            <a:r>
              <a:rPr lang="en-IN" dirty="0" smtClean="0"/>
              <a:t>There are three methods of tuning the radio</a:t>
            </a:r>
          </a:p>
          <a:p>
            <a:pPr>
              <a:buFont typeface="Courier New" pitchFamily="49" charset="0"/>
              <a:buChar char="o"/>
            </a:pPr>
            <a:r>
              <a:rPr lang="en-IN" dirty="0" smtClean="0"/>
              <a:t>Tuning Using the Current Waveform Profile</a:t>
            </a:r>
          </a:p>
          <a:p>
            <a:pPr>
              <a:buFont typeface="Courier New" pitchFamily="49" charset="0"/>
              <a:buChar char="o"/>
            </a:pPr>
            <a:r>
              <a:rPr lang="en-IN" dirty="0" smtClean="0"/>
              <a:t>Tuning by Recalling a Stored Waveform Profile</a:t>
            </a:r>
          </a:p>
          <a:p>
            <a:pPr>
              <a:buFont typeface="Courier New" pitchFamily="49" charset="0"/>
              <a:buChar char="o"/>
            </a:pPr>
            <a:r>
              <a:rPr lang="en-IN" dirty="0" smtClean="0"/>
              <a:t>Tuning by Recalling a Stored Frequency Preset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200" dirty="0" smtClean="0"/>
              <a:t>Tuning Using the Current Waveform Profile </a:t>
            </a:r>
            <a:r>
              <a:rPr lang="en-IN" dirty="0" smtClean="0"/>
              <a:t/>
            </a:r>
            <a:br>
              <a:rPr lang="en-IN" dirty="0" smtClean="0"/>
            </a:br>
            <a:endParaRPr lang="en-US" dirty="0"/>
          </a:p>
        </p:txBody>
      </p:sp>
      <p:pic>
        <p:nvPicPr>
          <p:cNvPr id="7" name="Picture 2"/>
          <p:cNvPicPr>
            <a:picLocks noGrp="1" noChangeAspect="1" noChangeArrowheads="1"/>
          </p:cNvPicPr>
          <p:nvPr>
            <p:ph sz="half" idx="1"/>
          </p:nvPr>
        </p:nvPicPr>
        <p:blipFill>
          <a:blip r:embed="rId2" cstate="print"/>
          <a:srcRect/>
          <a:stretch>
            <a:fillRect/>
          </a:stretch>
        </p:blipFill>
        <p:spPr bwMode="auto">
          <a:xfrm>
            <a:off x="228600" y="2057400"/>
            <a:ext cx="3825875" cy="3048000"/>
          </a:xfrm>
          <a:prstGeom prst="rect">
            <a:avLst/>
          </a:prstGeom>
          <a:noFill/>
          <a:ln w="9525">
            <a:noFill/>
            <a:miter lim="800000"/>
            <a:headEnd/>
            <a:tailEnd/>
          </a:ln>
          <a:effectLst/>
        </p:spPr>
      </p:pic>
      <p:pic>
        <p:nvPicPr>
          <p:cNvPr id="8" name="Content Placeholder 6"/>
          <p:cNvPicPr>
            <a:picLocks noGrp="1"/>
          </p:cNvPicPr>
          <p:nvPr>
            <p:ph sz="half" idx="2"/>
          </p:nvPr>
        </p:nvPicPr>
        <p:blipFill>
          <a:blip r:embed="rId3" cstate="print"/>
          <a:srcRect/>
          <a:stretch>
            <a:fillRect/>
          </a:stretch>
        </p:blipFill>
        <p:spPr bwMode="auto">
          <a:xfrm>
            <a:off x="4191000" y="1981200"/>
            <a:ext cx="3581399" cy="297180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2400" dirty="0" smtClean="0"/>
              <a:t>Tuning by Recalling a Stored Waveform Profile</a:t>
            </a:r>
            <a:endParaRPr lang="en-US" sz="2400" dirty="0"/>
          </a:p>
        </p:txBody>
      </p:sp>
      <p:pic>
        <p:nvPicPr>
          <p:cNvPr id="9" name="Content Placeholder 8"/>
          <p:cNvPicPr>
            <a:picLocks noGrp="1"/>
          </p:cNvPicPr>
          <p:nvPr>
            <p:ph sz="half" idx="1"/>
          </p:nvPr>
        </p:nvPicPr>
        <p:blipFill>
          <a:blip r:embed="rId2" cstate="print"/>
          <a:srcRect/>
          <a:stretch>
            <a:fillRect/>
          </a:stretch>
        </p:blipFill>
        <p:spPr bwMode="auto">
          <a:xfrm>
            <a:off x="457200" y="2133600"/>
            <a:ext cx="3505199" cy="2971800"/>
          </a:xfrm>
          <a:prstGeom prst="rect">
            <a:avLst/>
          </a:prstGeom>
          <a:noFill/>
          <a:ln w="9525">
            <a:noFill/>
            <a:miter lim="800000"/>
            <a:headEnd/>
            <a:tailEnd/>
          </a:ln>
        </p:spPr>
      </p:pic>
      <p:pic>
        <p:nvPicPr>
          <p:cNvPr id="10" name="Content Placeholder 9"/>
          <p:cNvPicPr>
            <a:picLocks noGrp="1"/>
          </p:cNvPicPr>
          <p:nvPr>
            <p:ph sz="half" idx="2"/>
          </p:nvPr>
        </p:nvPicPr>
        <p:blipFill>
          <a:blip r:embed="rId3" cstate="print"/>
          <a:srcRect/>
          <a:stretch>
            <a:fillRect/>
          </a:stretch>
        </p:blipFill>
        <p:spPr bwMode="auto">
          <a:xfrm>
            <a:off x="4330837" y="2133600"/>
            <a:ext cx="3216000" cy="2971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sz="half" idx="1"/>
          </p:nvPr>
        </p:nvPicPr>
        <p:blipFill>
          <a:blip r:embed="rId2" cstate="print"/>
          <a:stretch>
            <a:fillRect/>
          </a:stretch>
        </p:blipFill>
        <p:spPr bwMode="auto">
          <a:xfrm>
            <a:off x="1524000" y="2819400"/>
            <a:ext cx="4724400" cy="2590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242048" cy="609600"/>
          </a:xfrm>
        </p:spPr>
        <p:txBody>
          <a:bodyPr>
            <a:normAutofit fontScale="90000"/>
          </a:bodyPr>
          <a:lstStyle/>
          <a:p>
            <a:r>
              <a:rPr lang="en-IN" sz="2700" dirty="0" smtClean="0"/>
              <a:t>Tuning by Recalling a Stored Frequency Preset</a:t>
            </a:r>
            <a:r>
              <a:rPr lang="en-US" dirty="0" smtClean="0"/>
              <a:t/>
            </a:r>
            <a:br>
              <a:rPr lang="en-US" dirty="0" smtClean="0"/>
            </a:br>
            <a:endParaRPr lang="en-US" dirty="0"/>
          </a:p>
        </p:txBody>
      </p:sp>
      <p:pic>
        <p:nvPicPr>
          <p:cNvPr id="5" name="Content Placeholder 4"/>
          <p:cNvPicPr>
            <a:picLocks noGrp="1"/>
          </p:cNvPicPr>
          <p:nvPr>
            <p:ph sz="half" idx="1"/>
          </p:nvPr>
        </p:nvPicPr>
        <p:blipFill>
          <a:blip r:embed="rId2" cstate="print"/>
          <a:srcRect/>
          <a:stretch>
            <a:fillRect/>
          </a:stretch>
        </p:blipFill>
        <p:spPr bwMode="auto">
          <a:xfrm>
            <a:off x="228600" y="1828800"/>
            <a:ext cx="3886200" cy="3657600"/>
          </a:xfrm>
          <a:prstGeom prst="rect">
            <a:avLst/>
          </a:prstGeom>
          <a:noFill/>
          <a:ln w="9525">
            <a:noFill/>
            <a:miter lim="800000"/>
            <a:headEnd/>
            <a:tailEnd/>
          </a:ln>
        </p:spPr>
      </p:pic>
      <p:pic>
        <p:nvPicPr>
          <p:cNvPr id="6" name="Content Placeholder 5"/>
          <p:cNvPicPr>
            <a:picLocks noGrp="1"/>
          </p:cNvPicPr>
          <p:nvPr>
            <p:ph sz="half" idx="2"/>
          </p:nvPr>
        </p:nvPicPr>
        <p:blipFill>
          <a:blip r:embed="rId3" cstate="print"/>
          <a:srcRect/>
          <a:stretch>
            <a:fillRect/>
          </a:stretch>
        </p:blipFill>
        <p:spPr bwMode="auto">
          <a:xfrm>
            <a:off x="4318836" y="1828800"/>
            <a:ext cx="3605963" cy="3657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idx="1"/>
          </p:nvPr>
        </p:nvPicPr>
        <p:blipFill>
          <a:blip r:embed="rId2" cstate="print"/>
          <a:srcRect/>
          <a:stretch>
            <a:fillRect/>
          </a:stretch>
        </p:blipFill>
        <p:spPr bwMode="auto">
          <a:xfrm>
            <a:off x="1066800" y="1905000"/>
            <a:ext cx="5486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E1 RADIO INTERCONNECT</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609600" y="1676400"/>
            <a:ext cx="69342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5" name="Content Placeholder 4"/>
          <p:cNvSpPr>
            <a:spLocks noGrp="1"/>
          </p:cNvSpPr>
          <p:nvPr>
            <p:ph idx="1"/>
          </p:nvPr>
        </p:nvSpPr>
        <p:spPr/>
        <p:txBody>
          <a:bodyPr>
            <a:normAutofit/>
          </a:bodyPr>
          <a:lstStyle/>
          <a:p>
            <a:r>
              <a:rPr lang="en-US" dirty="0" smtClean="0"/>
              <a:t>E1-RIC provides a digital end-to-end connection between the radios and a digital VCCS using E1 data.</a:t>
            </a:r>
          </a:p>
          <a:p>
            <a:pPr>
              <a:buNone/>
            </a:pPr>
            <a:r>
              <a:rPr lang="en-US" dirty="0" smtClean="0"/>
              <a:t>Digital Networks:</a:t>
            </a:r>
          </a:p>
          <a:p>
            <a:pPr>
              <a:buFont typeface="Wingdings" pitchFamily="2" charset="2"/>
              <a:buChar char="v"/>
            </a:pPr>
            <a:r>
              <a:rPr lang="en-US" dirty="0" smtClean="0"/>
              <a:t>Consolidates digital audio, E&amp;M and </a:t>
            </a:r>
          </a:p>
          <a:p>
            <a:pPr>
              <a:buFont typeface="Wingdings" pitchFamily="2" charset="2"/>
              <a:buChar char="v"/>
            </a:pPr>
            <a:r>
              <a:rPr lang="en-US" dirty="0" smtClean="0"/>
              <a:t>RCMS for 29 channels onto a single E1 bearer</a:t>
            </a:r>
          </a:p>
          <a:p>
            <a:pPr>
              <a:buFont typeface="Wingdings" pitchFamily="2" charset="2"/>
              <a:buChar char="v"/>
            </a:pPr>
            <a:r>
              <a:rPr lang="en-US" dirty="0" smtClean="0"/>
              <a:t>Fault tolerant distributed architecture for safety critical applications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0" dirty="0" smtClean="0">
                <a:solidFill>
                  <a:schemeClr val="tx1"/>
                </a:solidFill>
              </a:rPr>
              <a:t>Analogue Networks: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Consolidates RCMS for 32 channels </a:t>
            </a:r>
            <a:br>
              <a:rPr lang="en-US" dirty="0" smtClean="0"/>
            </a:br>
            <a:r>
              <a:rPr lang="en-US" dirty="0" smtClean="0"/>
              <a:t>onto a single data port</a:t>
            </a:r>
          </a:p>
          <a:p>
            <a:r>
              <a:rPr lang="en-US" dirty="0" smtClean="0"/>
              <a:t>Provides automatic main/standby </a:t>
            </a:r>
            <a:br>
              <a:rPr lang="en-US" dirty="0" smtClean="0"/>
            </a:br>
            <a:r>
              <a:rPr lang="en-US" dirty="0" smtClean="0"/>
              <a:t>4-wire E&amp;M switching</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3">
                    <a:lumMod val="20000"/>
                    <a:lumOff val="80000"/>
                  </a:schemeClr>
                </a:solidFill>
              </a:rPr>
              <a:t>Ecil</a:t>
            </a:r>
            <a:r>
              <a:rPr lang="en-US" dirty="0" smtClean="0">
                <a:solidFill>
                  <a:schemeClr val="accent3">
                    <a:lumMod val="20000"/>
                    <a:lumOff val="80000"/>
                  </a:schemeClr>
                </a:solidFill>
              </a:rPr>
              <a:t> Organization profile</a:t>
            </a:r>
            <a:endParaRPr lang="en-US" dirty="0">
              <a:solidFill>
                <a:schemeClr val="accent3">
                  <a:lumMod val="20000"/>
                  <a:lumOff val="80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t>1.Control system group</a:t>
            </a:r>
          </a:p>
          <a:p>
            <a:endParaRPr lang="en-US" dirty="0" smtClean="0"/>
          </a:p>
          <a:p>
            <a:r>
              <a:rPr lang="en-US" dirty="0" smtClean="0"/>
              <a:t>2.Computer maintenance group</a:t>
            </a:r>
          </a:p>
          <a:p>
            <a:endParaRPr lang="en-US" dirty="0" smtClean="0"/>
          </a:p>
          <a:p>
            <a:r>
              <a:rPr lang="en-US" dirty="0" smtClean="0"/>
              <a:t>3.Communication systems group</a:t>
            </a:r>
          </a:p>
          <a:p>
            <a:endParaRPr lang="en-US" dirty="0" smtClean="0"/>
          </a:p>
          <a:p>
            <a:r>
              <a:rPr lang="en-US" dirty="0" smtClean="0"/>
              <a:t>4.Components group</a:t>
            </a:r>
          </a:p>
          <a:p>
            <a:endParaRPr lang="en-US" dirty="0" smtClean="0"/>
          </a:p>
          <a:p>
            <a:r>
              <a:rPr lang="en-US" dirty="0" smtClean="0"/>
              <a:t>5.Strategic Electronics group</a:t>
            </a:r>
          </a:p>
          <a:p>
            <a:endParaRPr lang="en-US" dirty="0" smtClean="0"/>
          </a:p>
          <a:p>
            <a:r>
              <a:rPr lang="en-US" dirty="0" smtClean="0"/>
              <a:t>6.Instrument group</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characteristics</a:t>
            </a:r>
            <a:endParaRPr lang="en-US" dirty="0"/>
          </a:p>
        </p:txBody>
      </p:sp>
      <p:graphicFrame>
        <p:nvGraphicFramePr>
          <p:cNvPr id="6" name="Content Placeholder 5"/>
          <p:cNvGraphicFramePr>
            <a:graphicFrameLocks noGrp="1"/>
          </p:cNvGraphicFramePr>
          <p:nvPr>
            <p:ph idx="1"/>
          </p:nvPr>
        </p:nvGraphicFramePr>
        <p:xfrm>
          <a:off x="457200" y="1774825"/>
          <a:ext cx="8229600" cy="5019679"/>
        </p:xfrm>
        <a:graphic>
          <a:graphicData uri="http://schemas.openxmlformats.org/drawingml/2006/table">
            <a:tbl>
              <a:tblPr firstRow="1" bandRow="1">
                <a:tableStyleId>{5C22544A-7EE6-4342-B048-85BDC9FD1C3A}</a:tableStyleId>
              </a:tblPr>
              <a:tblGrid>
                <a:gridCol w="4114800"/>
                <a:gridCol w="4114800"/>
              </a:tblGrid>
              <a:tr h="608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lumMod val="85000"/>
                          </a:schemeClr>
                        </a:solidFill>
                      </a:endParaRPr>
                    </a:p>
                    <a:p>
                      <a:r>
                        <a:rPr lang="en-US" dirty="0" smtClean="0"/>
                        <a:t>Radio compatibility</a:t>
                      </a:r>
                      <a:endParaRPr lang="en-US" dirty="0"/>
                    </a:p>
                  </a:txBody>
                  <a:tcPr marL="103953" marR="103953"/>
                </a:tc>
                <a:tc>
                  <a:txBody>
                    <a:bodyPr/>
                    <a:lstStyle/>
                    <a:p>
                      <a:r>
                        <a:rPr lang="en-US" dirty="0" smtClean="0"/>
                        <a:t>E1 RIC compatible  with PAE and M7</a:t>
                      </a:r>
                      <a:r>
                        <a:rPr lang="en-US" baseline="0" dirty="0" smtClean="0"/>
                        <a:t> series radios</a:t>
                      </a:r>
                      <a:endParaRPr lang="en-US" dirty="0"/>
                    </a:p>
                  </a:txBody>
                  <a:tcPr marL="103953" marR="103953"/>
                </a:tc>
              </a:tr>
              <a:tr h="608013">
                <a:tc>
                  <a:txBody>
                    <a:bodyPr/>
                    <a:lstStyle/>
                    <a:p>
                      <a:r>
                        <a:rPr lang="en-US" dirty="0" smtClean="0"/>
                        <a:t>Channel supported</a:t>
                      </a:r>
                      <a:endParaRPr lang="en-US" dirty="0"/>
                    </a:p>
                  </a:txBody>
                  <a:tcPr marL="103953" marR="103953"/>
                </a:tc>
                <a:tc>
                  <a:txBody>
                    <a:bodyPr/>
                    <a:lstStyle/>
                    <a:p>
                      <a:r>
                        <a:rPr lang="en-US" dirty="0" smtClean="0"/>
                        <a:t>Each E1</a:t>
                      </a:r>
                      <a:r>
                        <a:rPr lang="en-US" baseline="0" dirty="0" smtClean="0"/>
                        <a:t> RIC supports 8 simplex channels ,or 8 duplex channels</a:t>
                      </a:r>
                      <a:endParaRPr lang="en-US" dirty="0"/>
                    </a:p>
                  </a:txBody>
                  <a:tcPr marL="103953" marR="103953"/>
                </a:tc>
              </a:tr>
              <a:tr h="608013">
                <a:tc>
                  <a:txBody>
                    <a:bodyPr/>
                    <a:lstStyle/>
                    <a:p>
                      <a:r>
                        <a:rPr lang="en-US" dirty="0" smtClean="0"/>
                        <a:t>Undedicated Inputs</a:t>
                      </a:r>
                      <a:r>
                        <a:rPr lang="en-US" baseline="0" dirty="0" smtClean="0"/>
                        <a:t> </a:t>
                      </a:r>
                      <a:r>
                        <a:rPr lang="en-US" dirty="0" smtClean="0"/>
                        <a:t>and Outputs</a:t>
                      </a:r>
                      <a:endParaRPr lang="en-US" dirty="0"/>
                    </a:p>
                  </a:txBody>
                  <a:tcPr marL="103953" marR="103953"/>
                </a:tc>
                <a:tc>
                  <a:txBody>
                    <a:bodyPr/>
                    <a:lstStyle/>
                    <a:p>
                      <a:r>
                        <a:rPr lang="en-US" dirty="0" smtClean="0"/>
                        <a:t>4 user configured inputs and outputs, monitored and controlled via RCMS (PAE MARC) </a:t>
                      </a:r>
                    </a:p>
                    <a:p>
                      <a:r>
                        <a:rPr lang="en-US" dirty="0" smtClean="0"/>
                        <a:t>are available.</a:t>
                      </a:r>
                      <a:endParaRPr lang="en-US" dirty="0"/>
                    </a:p>
                  </a:txBody>
                  <a:tcPr marL="103953" marR="103953"/>
                </a:tc>
              </a:tr>
              <a:tr h="721999">
                <a:tc>
                  <a:txBody>
                    <a:bodyPr/>
                    <a:lstStyle/>
                    <a:p>
                      <a:r>
                        <a:rPr lang="en-US" dirty="0" smtClean="0"/>
                        <a:t>Operating temperature</a:t>
                      </a:r>
                    </a:p>
                    <a:p>
                      <a:r>
                        <a:rPr lang="en-US" dirty="0" smtClean="0"/>
                        <a:t>Storage temperature</a:t>
                      </a:r>
                      <a:endParaRPr lang="en-US" dirty="0"/>
                    </a:p>
                  </a:txBody>
                  <a:tcPr marL="103953" marR="103953"/>
                </a:tc>
                <a:tc>
                  <a:txBody>
                    <a:bodyPr/>
                    <a:lstStyle/>
                    <a:p>
                      <a:r>
                        <a:rPr lang="en-US" dirty="0" smtClean="0"/>
                        <a:t>-20°C to +55°C</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-30°C to +70°C</a:t>
                      </a:r>
                    </a:p>
                  </a:txBody>
                  <a:tcPr marL="103953" marR="103953"/>
                </a:tc>
              </a:tr>
              <a:tr h="608013">
                <a:tc>
                  <a:txBody>
                    <a:bodyPr/>
                    <a:lstStyle/>
                    <a:p>
                      <a:r>
                        <a:rPr lang="en-US" dirty="0" smtClean="0"/>
                        <a:t>E1 Characteristics</a:t>
                      </a:r>
                      <a:endParaRPr lang="en-US" dirty="0"/>
                    </a:p>
                  </a:txBody>
                  <a:tcPr marL="103953" marR="103953"/>
                </a:tc>
                <a:tc>
                  <a:txBody>
                    <a:bodyPr/>
                    <a:lstStyle/>
                    <a:p>
                      <a:r>
                        <a:rPr lang="en-US" dirty="0" smtClean="0"/>
                        <a:t>2.048 M bits/s using a balanced 120 ohm electrical interface</a:t>
                      </a:r>
                      <a:endParaRPr lang="en-US" dirty="0"/>
                    </a:p>
                  </a:txBody>
                  <a:tcPr marL="103953" marR="103953"/>
                </a:tc>
              </a:tr>
              <a:tr h="608013">
                <a:tc>
                  <a:txBody>
                    <a:bodyPr/>
                    <a:lstStyle/>
                    <a:p>
                      <a:r>
                        <a:rPr lang="en-US" dirty="0" smtClean="0"/>
                        <a:t>Response times</a:t>
                      </a:r>
                    </a:p>
                    <a:p>
                      <a:r>
                        <a:rPr lang="en-US" dirty="0" smtClean="0"/>
                        <a:t>Voice latency</a:t>
                      </a:r>
                    </a:p>
                    <a:p>
                      <a:r>
                        <a:rPr lang="en-US" dirty="0" smtClean="0"/>
                        <a:t>E and M signaling</a:t>
                      </a:r>
                    </a:p>
                    <a:p>
                      <a:r>
                        <a:rPr lang="en-US" dirty="0" smtClean="0"/>
                        <a:t>RCMS data</a:t>
                      </a:r>
                      <a:endParaRPr lang="en-US" dirty="0"/>
                    </a:p>
                  </a:txBody>
                  <a:tcPr marL="103953" marR="103953"/>
                </a:tc>
                <a:tc>
                  <a:txBody>
                    <a:bodyPr/>
                    <a:lstStyle/>
                    <a:p>
                      <a:endParaRPr lang="en-US" dirty="0" smtClean="0"/>
                    </a:p>
                    <a:p>
                      <a:r>
                        <a:rPr lang="en-US" dirty="0" smtClean="0"/>
                        <a:t>0.25 ms</a:t>
                      </a:r>
                    </a:p>
                    <a:p>
                      <a:r>
                        <a:rPr lang="en-US" dirty="0" smtClean="0"/>
                        <a:t>4 ms</a:t>
                      </a:r>
                    </a:p>
                    <a:p>
                      <a:r>
                        <a:rPr lang="en-US" dirty="0" smtClean="0"/>
                        <a:t>50 ms</a:t>
                      </a:r>
                      <a:endParaRPr lang="en-US" dirty="0"/>
                    </a:p>
                  </a:txBody>
                  <a:tcPr marL="103953" marR="103953"/>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E1 time slots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33400" y="1752600"/>
            <a:ext cx="7315200" cy="4267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Functional Description </a:t>
            </a:r>
            <a:endParaRPr lang="en-US" dirty="0"/>
          </a:p>
        </p:txBody>
      </p:sp>
      <p:sp>
        <p:nvSpPr>
          <p:cNvPr id="3" name="Content Placeholder 2"/>
          <p:cNvSpPr>
            <a:spLocks noGrp="1"/>
          </p:cNvSpPr>
          <p:nvPr>
            <p:ph idx="1"/>
          </p:nvPr>
        </p:nvSpPr>
        <p:spPr>
          <a:xfrm>
            <a:off x="457200" y="1609416"/>
            <a:ext cx="7239000" cy="2962584"/>
          </a:xfrm>
        </p:spPr>
        <p:txBody>
          <a:bodyPr/>
          <a:lstStyle/>
          <a:p>
            <a:r>
              <a:rPr lang="en-IN" dirty="0" smtClean="0"/>
              <a:t>Voice and Signalling</a:t>
            </a:r>
          </a:p>
          <a:p>
            <a:r>
              <a:rPr lang="en-IN" dirty="0" smtClean="0"/>
              <a:t>Routing Conventions-Transmit Circuits</a:t>
            </a:r>
          </a:p>
          <a:p>
            <a:r>
              <a:rPr lang="en-IN" dirty="0" smtClean="0"/>
              <a:t>Routing Convocations - Receive Circuits</a:t>
            </a:r>
          </a:p>
          <a:p>
            <a:r>
              <a:rPr lang="en-IN" dirty="0" smtClean="0"/>
              <a:t>RCMS Data</a:t>
            </a:r>
          </a:p>
          <a:p>
            <a:r>
              <a:rPr lang="en-IN" dirty="0" smtClean="0"/>
              <a:t>Voice selection</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MARC Functionality</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IN" dirty="0" smtClean="0"/>
              <a:t>RCMS data available in two formats:</a:t>
            </a:r>
            <a:endParaRPr lang="en-US" dirty="0" smtClean="0"/>
          </a:p>
          <a:p>
            <a:pPr lvl="0"/>
            <a:r>
              <a:rPr lang="en-IN" dirty="0" smtClean="0"/>
              <a:t>It is available in time slot T31 of the E1 data stream that connects the VCCS. Any RCMS information required by the VCCS is decoded whilst passing the data on to the MARC application.</a:t>
            </a:r>
            <a:endParaRPr lang="en-US" dirty="0" smtClean="0"/>
          </a:p>
          <a:p>
            <a:r>
              <a:rPr lang="en-IN" dirty="0" smtClean="0"/>
              <a:t>It is available in RS232 format on the facilities connector and the Auxiliary connector. (This is normally used in an analogue applications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configuration</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85800" y="1752601"/>
            <a:ext cx="6629400" cy="38473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fontScale="90000"/>
          </a:bodyPr>
          <a:lstStyle/>
          <a:p>
            <a:r>
              <a:rPr lang="en-US" dirty="0" smtClean="0"/>
              <a:t>Configuration 1</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81000" y="1676400"/>
            <a:ext cx="74676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lstStyle/>
          <a:p>
            <a:r>
              <a:rPr lang="en-US" dirty="0" smtClean="0"/>
              <a:t>Configuration 2</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33400" y="1600200"/>
            <a:ext cx="73152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533400" y="1524000"/>
            <a:ext cx="7086600" cy="49045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609600" y="1600200"/>
            <a:ext cx="73152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7239000" cy="1524000"/>
          </a:xfrm>
        </p:spPr>
        <p:txBody>
          <a:bodyPr/>
          <a:lstStyle/>
          <a:p>
            <a:pPr algn="ctr"/>
            <a:r>
              <a:rPr lang="en-US" dirty="0" smtClean="0"/>
              <a:t>Thank you</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V/UHF RADIO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M7 VHF/UHF range of radios is designed for defense forces fulfilling a comprehensive range of demanding communication needs in the fixed, maritime, deployable applications.</a:t>
            </a:r>
          </a:p>
          <a:p>
            <a:pPr fontAlgn="ctr"/>
            <a:r>
              <a:rPr lang="en-US" dirty="0" smtClean="0"/>
              <a:t>High RF power: 50W AM, 100W FM</a:t>
            </a:r>
          </a:p>
          <a:p>
            <a:pPr fontAlgn="ctr"/>
            <a:r>
              <a:rPr lang="en-US" dirty="0" smtClean="0"/>
              <a:t>Multimode software defined radio</a:t>
            </a:r>
          </a:p>
          <a:p>
            <a:pPr fontAlgn="ctr"/>
            <a:r>
              <a:rPr lang="en-US" dirty="0" smtClean="0"/>
              <a:t>Electronic protection measures (EPM)</a:t>
            </a:r>
          </a:p>
          <a:p>
            <a:pPr fontAlgn="ctr"/>
            <a:r>
              <a:rPr lang="en-US" dirty="0" smtClean="0"/>
              <a:t>Continuous AM and FM coverage from 100MHz - 400MHz</a:t>
            </a:r>
          </a:p>
          <a:p>
            <a:pPr fontAlgn="ctr"/>
            <a:r>
              <a:rPr lang="en-US" dirty="0" smtClean="0"/>
              <a:t>Integrated Power Supply</a:t>
            </a:r>
          </a:p>
          <a:p>
            <a:pPr fontAlgn="ctr"/>
            <a:endParaRPr lang="en-US" dirty="0" smtClean="0"/>
          </a:p>
          <a:p>
            <a:pPr fontAlgn="ctr"/>
            <a:endParaRPr lang="en-US" dirty="0" smtClean="0"/>
          </a:p>
          <a:p>
            <a:endParaRPr lang="en-US" dirty="0" smtClean="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q"/>
            </a:pPr>
            <a:r>
              <a:rPr lang="en-US" dirty="0" smtClean="0"/>
              <a:t>M7 is ideally suited for dual use operations  </a:t>
            </a:r>
          </a:p>
          <a:p>
            <a:r>
              <a:rPr lang="en-US" dirty="0" smtClean="0"/>
              <a:t>continuous AM and FM coverage from 100 to 400 MHz includes </a:t>
            </a:r>
          </a:p>
          <a:p>
            <a:r>
              <a:rPr lang="en-US" dirty="0" smtClean="0"/>
              <a:t>118-137 MHz Commercial ATC  </a:t>
            </a:r>
          </a:p>
          <a:p>
            <a:r>
              <a:rPr lang="en-US" dirty="0" smtClean="0"/>
              <a:t> 137-156 MHz Land Mobile band</a:t>
            </a:r>
          </a:p>
          <a:p>
            <a:r>
              <a:rPr lang="en-US" dirty="0" smtClean="0"/>
              <a:t>156-163 MHz Maritime band and </a:t>
            </a:r>
          </a:p>
          <a:p>
            <a:r>
              <a:rPr lang="en-US" dirty="0" smtClean="0"/>
              <a:t>225-400 MHz Military band.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000994" y="1600200"/>
            <a:ext cx="7142011" cy="525779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Radio can be operated in Two modes:</a:t>
            </a:r>
          </a:p>
          <a:p>
            <a:pPr>
              <a:buFont typeface="Courier New" pitchFamily="49" charset="0"/>
              <a:buChar char="o"/>
            </a:pPr>
            <a:r>
              <a:rPr lang="en-US" dirty="0" smtClean="0"/>
              <a:t>EPM (electronic protection measure) –DIGITAL</a:t>
            </a:r>
          </a:p>
          <a:p>
            <a:pPr>
              <a:buNone/>
            </a:pPr>
            <a:r>
              <a:rPr lang="en-US" dirty="0" smtClean="0"/>
              <a:t>  V/UHF XS</a:t>
            </a:r>
          </a:p>
          <a:p>
            <a:pPr>
              <a:buFont typeface="Courier New" pitchFamily="49" charset="0"/>
              <a:buChar char="o"/>
            </a:pPr>
            <a:r>
              <a:rPr lang="en-US" dirty="0" smtClean="0"/>
              <a:t>Non-EPM –DIGITAL V/UHF X</a:t>
            </a:r>
          </a:p>
          <a:p>
            <a:pPr>
              <a:buNone/>
            </a:pPr>
            <a:r>
              <a:rPr lang="en-US" dirty="0" smtClean="0"/>
              <a:t>Radio can be operated in following ways:</a:t>
            </a:r>
          </a:p>
          <a:p>
            <a:pPr lvl="0"/>
            <a:r>
              <a:rPr lang="en-IN" dirty="0" smtClean="0"/>
              <a:t>Locally using the front panel controls and indicators</a:t>
            </a:r>
            <a:endParaRPr lang="en-US" dirty="0" smtClean="0"/>
          </a:p>
          <a:p>
            <a:pPr lvl="0"/>
            <a:r>
              <a:rPr lang="en-IN" dirty="0" smtClean="0"/>
              <a:t>Remotely using an DIGITAL V/UHF  series controller</a:t>
            </a:r>
            <a:endParaRPr lang="en-US" dirty="0" smtClean="0"/>
          </a:p>
          <a:p>
            <a:r>
              <a:rPr lang="en-IN" dirty="0" smtClean="0"/>
              <a:t>Remotely using compatible control equipment</a:t>
            </a: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fontScale="90000"/>
          </a:bodyPr>
          <a:lstStyle/>
          <a:p>
            <a:r>
              <a:rPr lang="en-US" dirty="0" smtClean="0"/>
              <a:t>Block diagram of v/uhf radio</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85800" y="1981200"/>
            <a:ext cx="7086600" cy="44958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a:t>
            </a:r>
            <a:endParaRPr lang="en-US" dirty="0"/>
          </a:p>
        </p:txBody>
      </p:sp>
      <p:sp>
        <p:nvSpPr>
          <p:cNvPr id="3" name="Content Placeholder 2"/>
          <p:cNvSpPr>
            <a:spLocks noGrp="1"/>
          </p:cNvSpPr>
          <p:nvPr>
            <p:ph idx="1"/>
          </p:nvPr>
        </p:nvSpPr>
        <p:spPr/>
        <p:txBody>
          <a:bodyPr/>
          <a:lstStyle/>
          <a:p>
            <a:r>
              <a:rPr lang="en-US" dirty="0" smtClean="0"/>
              <a:t>Harmonics</a:t>
            </a:r>
          </a:p>
          <a:p>
            <a:r>
              <a:rPr lang="en-US" dirty="0" smtClean="0"/>
              <a:t>Modulation</a:t>
            </a:r>
          </a:p>
          <a:p>
            <a:r>
              <a:rPr lang="en-US" dirty="0" smtClean="0"/>
              <a:t>Sensitivity</a:t>
            </a:r>
          </a:p>
          <a:p>
            <a:r>
              <a:rPr lang="en-US" dirty="0" smtClean="0"/>
              <a:t>Selectivity</a:t>
            </a:r>
          </a:p>
          <a:p>
            <a:r>
              <a:rPr lang="en-US" dirty="0" smtClean="0"/>
              <a:t>Frequency response</a:t>
            </a:r>
          </a:p>
          <a:p>
            <a:r>
              <a:rPr lang="en-US" dirty="0" smtClean="0"/>
              <a:t>Distortion</a:t>
            </a:r>
          </a:p>
          <a:p>
            <a:r>
              <a:rPr lang="en-US" dirty="0" smtClean="0"/>
              <a:t>squelch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control unit</a:t>
            </a:r>
            <a:endParaRPr lang="en-US" dirty="0"/>
          </a:p>
        </p:txBody>
      </p:sp>
      <p:sp>
        <p:nvSpPr>
          <p:cNvPr id="3" name="Content Placeholder 2"/>
          <p:cNvSpPr>
            <a:spLocks noGrp="1"/>
          </p:cNvSpPr>
          <p:nvPr>
            <p:ph idx="1"/>
          </p:nvPr>
        </p:nvSpPr>
        <p:spPr/>
        <p:txBody>
          <a:bodyPr/>
          <a:lstStyle/>
          <a:p>
            <a:r>
              <a:rPr lang="en-IN" dirty="0" smtClean="0"/>
              <a:t>The DIGITAL V/UHF C remote controller allows one or more DIGITAL V/UHF  radios to be operated from a remote location</a:t>
            </a:r>
          </a:p>
          <a:p>
            <a:r>
              <a:rPr lang="en-IN" dirty="0" smtClean="0"/>
              <a:t>The Control Head can also be used separately as a Remote Controller</a:t>
            </a:r>
          </a:p>
          <a:p>
            <a:r>
              <a:rPr lang="en-US" dirty="0" smtClean="0"/>
              <a:t>the desktop controller consists of an AC/DC power supply and an interface card.</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776</TotalTime>
  <Words>585</Words>
  <Application>Microsoft Office PowerPoint</Application>
  <PresentationFormat>On-screen Show (4:3)</PresentationFormat>
  <Paragraphs>115</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Module</vt:lpstr>
      <vt:lpstr>Industrial training in ecil,Hyderabad</vt:lpstr>
      <vt:lpstr>Ecil Organization profile</vt:lpstr>
      <vt:lpstr>Digital V/UHF RADIO</vt:lpstr>
      <vt:lpstr>Slide 4</vt:lpstr>
      <vt:lpstr>Slide 5</vt:lpstr>
      <vt:lpstr>OPERATION</vt:lpstr>
      <vt:lpstr>Block diagram of v/uhf radio</vt:lpstr>
      <vt:lpstr>specifications</vt:lpstr>
      <vt:lpstr>Remote control unit</vt:lpstr>
      <vt:lpstr>Slide 10</vt:lpstr>
      <vt:lpstr>Tuning the Radio</vt:lpstr>
      <vt:lpstr>Tuning Using the Current Waveform Profile  </vt:lpstr>
      <vt:lpstr>Tuning by Recalling a Stored Waveform Profile</vt:lpstr>
      <vt:lpstr>Slide 14</vt:lpstr>
      <vt:lpstr>Tuning by Recalling a Stored Frequency Preset </vt:lpstr>
      <vt:lpstr>Slide 16</vt:lpstr>
      <vt:lpstr>E1 RADIO INTERCONNECT</vt:lpstr>
      <vt:lpstr>Features</vt:lpstr>
      <vt:lpstr>Analogue Networks: </vt:lpstr>
      <vt:lpstr>General characteristics</vt:lpstr>
      <vt:lpstr>E1 time slots</vt:lpstr>
      <vt:lpstr>Functional Description </vt:lpstr>
      <vt:lpstr>MARC Functionality </vt:lpstr>
      <vt:lpstr>System configuration</vt:lpstr>
      <vt:lpstr>Configuration 1</vt:lpstr>
      <vt:lpstr>Configuration 2</vt:lpstr>
      <vt:lpstr>Slide 27</vt:lpstr>
      <vt:lpstr>Slide 28</vt:lpstr>
      <vt:lpstr>Thank you</vt:lpstr>
    </vt:vector>
  </TitlesOfParts>
  <Company>nitc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training report on </dc:title>
  <dc:creator>m110300ee</dc:creator>
  <cp:lastModifiedBy>EED1</cp:lastModifiedBy>
  <cp:revision>93</cp:revision>
  <dcterms:created xsi:type="dcterms:W3CDTF">2012-11-20T06:04:38Z</dcterms:created>
  <dcterms:modified xsi:type="dcterms:W3CDTF">2012-11-30T09:26:53Z</dcterms:modified>
</cp:coreProperties>
</file>