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88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73A6B-7266-4068-BD5A-83B0603BDE88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D5A0-29E6-42EF-BCB5-6FA4ED47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73A6B-7266-4068-BD5A-83B0603BDE88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D5A0-29E6-42EF-BCB5-6FA4ED47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73A6B-7266-4068-BD5A-83B0603BDE88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D5A0-29E6-42EF-BCB5-6FA4ED47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73A6B-7266-4068-BD5A-83B0603BDE88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D5A0-29E6-42EF-BCB5-6FA4ED47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73A6B-7266-4068-BD5A-83B0603BDE88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D5A0-29E6-42EF-BCB5-6FA4ED47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73A6B-7266-4068-BD5A-83B0603BDE88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D5A0-29E6-42EF-BCB5-6FA4ED47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73A6B-7266-4068-BD5A-83B0603BDE88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D5A0-29E6-42EF-BCB5-6FA4ED47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73A6B-7266-4068-BD5A-83B0603BDE88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D5A0-29E6-42EF-BCB5-6FA4ED47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73A6B-7266-4068-BD5A-83B0603BDE88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D5A0-29E6-42EF-BCB5-6FA4ED47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73A6B-7266-4068-BD5A-83B0603BDE88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D5A0-29E6-42EF-BCB5-6FA4ED47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73A6B-7266-4068-BD5A-83B0603BDE88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D5A0-29E6-42EF-BCB5-6FA4ED47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73A6B-7266-4068-BD5A-83B0603BDE88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3D5A0-29E6-42EF-BCB5-6FA4ED479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Industrial Training at</a:t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dirty="0" smtClean="0">
                <a:solidFill>
                  <a:schemeClr val="accent2"/>
                </a:solidFill>
              </a:rPr>
              <a:t>CSIR –NAL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Radhika</a:t>
            </a:r>
            <a:r>
              <a:rPr lang="en-US" dirty="0" smtClean="0"/>
              <a:t> N.K.           M110413EE</a:t>
            </a:r>
            <a:endParaRPr lang="en-US" dirty="0"/>
          </a:p>
        </p:txBody>
      </p:sp>
      <p:pic>
        <p:nvPicPr>
          <p:cNvPr id="4" name="Picture 3" descr="CSI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2590800"/>
            <a:ext cx="1790700" cy="1809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Spinning section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0" y="1676400"/>
            <a:ext cx="15240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Dry polymer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24200" y="2133600"/>
            <a:ext cx="28956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Granulator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24200" y="5410200"/>
            <a:ext cx="28956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Drying and winding(135</a:t>
            </a:r>
            <a:r>
              <a:rPr lang="en-US" baseline="30000" dirty="0" smtClean="0">
                <a:solidFill>
                  <a:schemeClr val="tx1"/>
                </a:solidFill>
              </a:rPr>
              <a:t>o</a:t>
            </a:r>
            <a:r>
              <a:rPr lang="en-US" dirty="0" smtClean="0">
                <a:solidFill>
                  <a:schemeClr val="tx1"/>
                </a:solidFill>
              </a:rPr>
              <a:t>C)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24200" y="3352800"/>
            <a:ext cx="28956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Spinnerette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24200" y="4038600"/>
            <a:ext cx="28956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Coagulation bath(30</a:t>
            </a:r>
            <a:r>
              <a:rPr lang="en-US" baseline="30000" dirty="0" smtClean="0">
                <a:solidFill>
                  <a:schemeClr val="tx1"/>
                </a:solidFill>
              </a:rPr>
              <a:t>o</a:t>
            </a:r>
            <a:r>
              <a:rPr lang="en-US" dirty="0" smtClean="0">
                <a:solidFill>
                  <a:schemeClr val="tx1"/>
                </a:solidFill>
              </a:rPr>
              <a:t>C)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24200" y="2743200"/>
            <a:ext cx="28956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Spin dope (60-65</a:t>
            </a:r>
            <a:r>
              <a:rPr lang="en-US" baseline="30000" dirty="0" smtClean="0">
                <a:solidFill>
                  <a:schemeClr val="tx1"/>
                </a:solidFill>
              </a:rPr>
              <a:t>o</a:t>
            </a:r>
            <a:r>
              <a:rPr lang="en-US" dirty="0" smtClean="0">
                <a:solidFill>
                  <a:schemeClr val="tx1"/>
                </a:solidFill>
              </a:rPr>
              <a:t>C)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24200" y="4724400"/>
            <a:ext cx="28956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Rollers (stretching)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4" idx="2"/>
            <a:endCxn id="5" idx="0"/>
          </p:cNvCxnSpPr>
          <p:nvPr/>
        </p:nvCxnSpPr>
        <p:spPr>
          <a:xfrm rot="5400000">
            <a:off x="4495800" y="2057400"/>
            <a:ext cx="1524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2"/>
            <a:endCxn id="10" idx="0"/>
          </p:cNvCxnSpPr>
          <p:nvPr/>
        </p:nvCxnSpPr>
        <p:spPr>
          <a:xfrm rot="5400000">
            <a:off x="4457700" y="2628900"/>
            <a:ext cx="2286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2"/>
            <a:endCxn id="7" idx="0"/>
          </p:cNvCxnSpPr>
          <p:nvPr/>
        </p:nvCxnSpPr>
        <p:spPr>
          <a:xfrm rot="5400000">
            <a:off x="4457700" y="3238500"/>
            <a:ext cx="2286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2"/>
            <a:endCxn id="8" idx="0"/>
          </p:cNvCxnSpPr>
          <p:nvPr/>
        </p:nvCxnSpPr>
        <p:spPr>
          <a:xfrm rot="5400000">
            <a:off x="4419600" y="3886200"/>
            <a:ext cx="3048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2"/>
            <a:endCxn id="11" idx="0"/>
          </p:cNvCxnSpPr>
          <p:nvPr/>
        </p:nvCxnSpPr>
        <p:spPr>
          <a:xfrm rot="5400000">
            <a:off x="4457700" y="4610100"/>
            <a:ext cx="2286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2"/>
            <a:endCxn id="6" idx="0"/>
          </p:cNvCxnSpPr>
          <p:nvPr/>
        </p:nvCxnSpPr>
        <p:spPr>
          <a:xfrm rot="5400000">
            <a:off x="4457700" y="5295900"/>
            <a:ext cx="2286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Heat treatment section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57600" y="2514600"/>
            <a:ext cx="20574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Stabilization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57600" y="1828800"/>
            <a:ext cx="2057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PAN precursor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57600" y="5486400"/>
            <a:ext cx="2057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Carbon </a:t>
            </a:r>
            <a:r>
              <a:rPr lang="en-US" b="1" dirty="0" err="1" smtClean="0">
                <a:solidFill>
                  <a:schemeClr val="tx1"/>
                </a:solidFill>
              </a:rPr>
              <a:t>fibre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57600" y="3276600"/>
            <a:ext cx="20574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Graphitization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0" y="3962400"/>
            <a:ext cx="20574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Surface treatment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57600" y="4648200"/>
            <a:ext cx="20574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Sizing bath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6" idx="2"/>
            <a:endCxn id="4" idx="0"/>
          </p:cNvCxnSpPr>
          <p:nvPr/>
        </p:nvCxnSpPr>
        <p:spPr>
          <a:xfrm rot="5400000">
            <a:off x="4572000" y="2400300"/>
            <a:ext cx="2286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2"/>
            <a:endCxn id="8" idx="0"/>
          </p:cNvCxnSpPr>
          <p:nvPr/>
        </p:nvCxnSpPr>
        <p:spPr>
          <a:xfrm rot="5400000">
            <a:off x="4533900" y="3124200"/>
            <a:ext cx="3048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2"/>
            <a:endCxn id="9" idx="0"/>
          </p:cNvCxnSpPr>
          <p:nvPr/>
        </p:nvCxnSpPr>
        <p:spPr>
          <a:xfrm rot="5400000">
            <a:off x="4572000" y="3848100"/>
            <a:ext cx="2286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9" idx="2"/>
            <a:endCxn id="10" idx="0"/>
          </p:cNvCxnSpPr>
          <p:nvPr/>
        </p:nvCxnSpPr>
        <p:spPr>
          <a:xfrm rot="5400000">
            <a:off x="4572000" y="4533900"/>
            <a:ext cx="2286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2"/>
            <a:endCxn id="7" idx="0"/>
          </p:cNvCxnSpPr>
          <p:nvPr/>
        </p:nvCxnSpPr>
        <p:spPr>
          <a:xfrm rot="5400000">
            <a:off x="4533900" y="5334000"/>
            <a:ext cx="3048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Stabilization</a:t>
            </a:r>
          </a:p>
          <a:p>
            <a:r>
              <a:rPr lang="en-US" sz="2000" dirty="0" smtClean="0"/>
              <a:t>Oxidation in </a:t>
            </a:r>
            <a:r>
              <a:rPr lang="en-US" sz="2000" dirty="0" err="1" smtClean="0"/>
              <a:t>multizone</a:t>
            </a:r>
            <a:r>
              <a:rPr lang="en-US" sz="2000" dirty="0" smtClean="0"/>
              <a:t> oven</a:t>
            </a:r>
          </a:p>
          <a:p>
            <a:r>
              <a:rPr lang="en-US" sz="2000" dirty="0" smtClean="0"/>
              <a:t>220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 - 300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 </a:t>
            </a:r>
          </a:p>
          <a:p>
            <a:r>
              <a:rPr lang="en-US" sz="2000" dirty="0" smtClean="0"/>
              <a:t>Line speed 40-50m/h</a:t>
            </a:r>
          </a:p>
          <a:p>
            <a:r>
              <a:rPr lang="en-US" sz="2000" dirty="0" smtClean="0"/>
              <a:t>Product :PANOX</a:t>
            </a:r>
          </a:p>
          <a:p>
            <a:r>
              <a:rPr lang="en-US" sz="2000" dirty="0" smtClean="0"/>
              <a:t>PANOX –fire resistant material</a:t>
            </a:r>
          </a:p>
          <a:p>
            <a:r>
              <a:rPr lang="en-US" sz="2000" dirty="0" smtClean="0"/>
              <a:t>Roller speeds controlled by AC drives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Carbonization</a:t>
            </a:r>
          </a:p>
          <a:p>
            <a:r>
              <a:rPr lang="en-US" sz="2000" dirty="0" smtClean="0"/>
              <a:t>L T furnace</a:t>
            </a:r>
          </a:p>
          <a:p>
            <a:r>
              <a:rPr lang="en-US" sz="2000" dirty="0" smtClean="0"/>
              <a:t>Filled with nitrogen</a:t>
            </a:r>
          </a:p>
          <a:p>
            <a:r>
              <a:rPr lang="en-US" sz="2000" dirty="0" smtClean="0"/>
              <a:t>6 temperature zones</a:t>
            </a:r>
          </a:p>
          <a:p>
            <a:r>
              <a:rPr lang="en-US" sz="2000" dirty="0" smtClean="0"/>
              <a:t>300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 - 900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  gradually</a:t>
            </a:r>
          </a:p>
          <a:p>
            <a:r>
              <a:rPr lang="en-US" sz="2000" dirty="0" smtClean="0"/>
              <a:t>Heating element </a:t>
            </a:r>
            <a:r>
              <a:rPr lang="en-US" sz="2000" dirty="0" err="1" smtClean="0"/>
              <a:t>Kanthal</a:t>
            </a:r>
            <a:endParaRPr lang="en-US" sz="2000" dirty="0" smtClean="0"/>
          </a:p>
          <a:p>
            <a:r>
              <a:rPr lang="en-US" sz="2000" dirty="0" smtClean="0"/>
              <a:t>PID control for temperature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2"/>
                </a:solidFill>
              </a:rPr>
              <a:t>High temperature processing</a:t>
            </a:r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As temperature increases, modulus increases</a:t>
            </a:r>
          </a:p>
          <a:p>
            <a:r>
              <a:rPr lang="en-US" sz="2000" dirty="0" smtClean="0"/>
              <a:t>Strength maximum at 1500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</a:t>
            </a:r>
          </a:p>
          <a:p>
            <a:r>
              <a:rPr lang="en-US" sz="2000" dirty="0" smtClean="0"/>
              <a:t>2 individually controlled zones with graphite elements situated above</a:t>
            </a:r>
          </a:p>
          <a:p>
            <a:r>
              <a:rPr lang="en-US" sz="2000" dirty="0" smtClean="0"/>
              <a:t>Furnace filled with nitrogen</a:t>
            </a:r>
          </a:p>
          <a:p>
            <a:r>
              <a:rPr lang="en-US" sz="2000" dirty="0" smtClean="0"/>
              <a:t>Cooling jackets near bus bars and power feeders (50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C)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</a:t>
            </a:r>
          </a:p>
          <a:p>
            <a:pPr>
              <a:buNone/>
            </a:pPr>
            <a:r>
              <a:rPr lang="en-US" dirty="0" smtClean="0"/>
              <a:t>                      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2800" dirty="0" smtClean="0"/>
              <a:t>Surface treatment</a:t>
            </a:r>
          </a:p>
          <a:p>
            <a:r>
              <a:rPr lang="en-US" sz="2000" dirty="0" smtClean="0"/>
              <a:t>3 electrolytic treatment cells</a:t>
            </a:r>
          </a:p>
          <a:p>
            <a:r>
              <a:rPr lang="en-US" sz="2000" dirty="0" smtClean="0"/>
              <a:t>2 wash cells </a:t>
            </a:r>
          </a:p>
          <a:p>
            <a:r>
              <a:rPr lang="en-US" sz="2000" dirty="0" smtClean="0"/>
              <a:t>Oil heated drying rollers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800" dirty="0" smtClean="0"/>
              <a:t>Sizing bath</a:t>
            </a:r>
          </a:p>
          <a:p>
            <a:r>
              <a:rPr lang="en-US" sz="2800" dirty="0" smtClean="0"/>
              <a:t> </a:t>
            </a:r>
            <a:r>
              <a:rPr lang="en-US" sz="2000" dirty="0" smtClean="0"/>
              <a:t>immersion in bath of 0.5% epoxy resin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Plant Control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DCS</a:t>
            </a:r>
          </a:p>
          <a:p>
            <a:pPr>
              <a:buNone/>
            </a:pPr>
            <a:r>
              <a:rPr lang="en-US" sz="2000" dirty="0" smtClean="0"/>
              <a:t>ABB Freelance 2000 series</a:t>
            </a:r>
          </a:p>
          <a:p>
            <a:pPr>
              <a:buNone/>
            </a:pPr>
            <a:r>
              <a:rPr lang="en-US" sz="2000" dirty="0" smtClean="0"/>
              <a:t>1000 inputs</a:t>
            </a:r>
          </a:p>
          <a:p>
            <a:pPr>
              <a:buNone/>
            </a:pPr>
            <a:r>
              <a:rPr lang="en-US" sz="2000" dirty="0" smtClean="0"/>
              <a:t>AF800 series controllers are used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Protocols</a:t>
            </a:r>
          </a:p>
          <a:p>
            <a:pPr>
              <a:buNone/>
            </a:pPr>
            <a:r>
              <a:rPr lang="en-US" sz="2000" dirty="0" smtClean="0"/>
              <a:t>Operator, Process and Engineering stations linked by Ethernet.</a:t>
            </a:r>
          </a:p>
          <a:p>
            <a:pPr>
              <a:buNone/>
            </a:pPr>
            <a:r>
              <a:rPr lang="en-US" sz="2000" dirty="0" smtClean="0"/>
              <a:t>CPU modules and I/O modules linked by CAN</a:t>
            </a:r>
          </a:p>
          <a:p>
            <a:pPr>
              <a:buNone/>
            </a:pPr>
            <a:r>
              <a:rPr lang="en-US" sz="2000" dirty="0" err="1" smtClean="0"/>
              <a:t>Modbus</a:t>
            </a:r>
            <a:r>
              <a:rPr lang="en-US" sz="2000" dirty="0" smtClean="0"/>
              <a:t> links certain subsystems via RS485 interface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Control builder F  is the software used for configuration of DCS.</a:t>
            </a:r>
          </a:p>
          <a:p>
            <a:r>
              <a:rPr lang="en-US" sz="2000" dirty="0" smtClean="0"/>
              <a:t>Controller tuning done mostly on trial and error basis. No comprehensive tuning strategy executed as yet.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Energy saving measures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Electric power</a:t>
            </a:r>
          </a:p>
          <a:p>
            <a:r>
              <a:rPr lang="en-US" sz="2000" dirty="0" smtClean="0"/>
              <a:t>APFC panel of 360 </a:t>
            </a:r>
            <a:r>
              <a:rPr lang="en-US" sz="2000" dirty="0" err="1" smtClean="0"/>
              <a:t>kVAR</a:t>
            </a:r>
            <a:r>
              <a:rPr lang="en-US" sz="2000" dirty="0" smtClean="0"/>
              <a:t> installed. Pf close to unity 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Thermal power</a:t>
            </a:r>
          </a:p>
          <a:p>
            <a:r>
              <a:rPr lang="en-US" sz="2000" dirty="0" smtClean="0"/>
              <a:t>3TPH boiler used for process steam at 7 kg/cm</a:t>
            </a:r>
            <a:r>
              <a:rPr lang="en-US" sz="2000" baseline="30000" dirty="0" smtClean="0"/>
              <a:t>2</a:t>
            </a:r>
          </a:p>
          <a:p>
            <a:r>
              <a:rPr lang="en-US" sz="2000" dirty="0" err="1" smtClean="0"/>
              <a:t>Demineralized</a:t>
            </a:r>
            <a:r>
              <a:rPr lang="en-US" sz="2000" dirty="0" smtClean="0"/>
              <a:t> water used to prevent scaling</a:t>
            </a:r>
          </a:p>
          <a:p>
            <a:r>
              <a:rPr lang="en-US" sz="2000" dirty="0" smtClean="0"/>
              <a:t>Economizer used to transfer heat from flu gas to feed water.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baseline="30000" dirty="0" smtClean="0"/>
          </a:p>
          <a:p>
            <a:pPr>
              <a:buNone/>
            </a:pPr>
            <a:endParaRPr lang="en-US" sz="2000" baseline="300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Proposals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Implement Model predictive control as tuning strategy</a:t>
            </a:r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r>
              <a:rPr lang="en-US" sz="2400" dirty="0" smtClean="0"/>
              <a:t>Bottoming cycle Cogeneration scheme</a:t>
            </a:r>
          </a:p>
          <a:p>
            <a:pPr>
              <a:buNone/>
            </a:pPr>
            <a:r>
              <a:rPr lang="en-US" sz="2400" dirty="0" smtClean="0"/>
              <a:t>       Hindrances:</a:t>
            </a:r>
          </a:p>
          <a:p>
            <a:pPr>
              <a:buNone/>
            </a:pPr>
            <a:r>
              <a:rPr lang="en-US" sz="2400" dirty="0" smtClean="0"/>
              <a:t>              Intermittent nature of plant operation</a:t>
            </a:r>
          </a:p>
          <a:p>
            <a:pPr>
              <a:buNone/>
            </a:pPr>
            <a:r>
              <a:rPr lang="en-US" sz="2400" dirty="0" smtClean="0"/>
              <a:t>              Toxic nature of flue gases</a:t>
            </a:r>
          </a:p>
          <a:p>
            <a:pPr>
              <a:buNone/>
            </a:pPr>
            <a:r>
              <a:rPr lang="en-US" sz="2400" dirty="0" smtClean="0"/>
              <a:t>               Research facility 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Thank you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Company profile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2400" dirty="0" smtClean="0"/>
              <a:t>National Aerospace Laboratory (NAL) </a:t>
            </a:r>
          </a:p>
          <a:p>
            <a:pPr>
              <a:buNone/>
            </a:pPr>
            <a:r>
              <a:rPr lang="en-US" sz="2400" dirty="0" smtClean="0"/>
              <a:t>    -</a:t>
            </a:r>
            <a:r>
              <a:rPr lang="en-US" sz="2000" dirty="0" smtClean="0"/>
              <a:t> premiere research institute under CSIR</a:t>
            </a:r>
          </a:p>
          <a:p>
            <a:pPr>
              <a:buNone/>
            </a:pPr>
            <a:r>
              <a:rPr lang="en-US" sz="2000" b="1" dirty="0" smtClean="0"/>
              <a:t>    </a:t>
            </a:r>
            <a:r>
              <a:rPr lang="en-US" sz="2000" dirty="0" smtClean="0"/>
              <a:t>Established :  </a:t>
            </a:r>
            <a:r>
              <a:rPr lang="en-US" sz="2000" b="1" dirty="0" smtClean="0"/>
              <a:t>1959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Headquarters: </a:t>
            </a:r>
            <a:r>
              <a:rPr lang="en-US" sz="2000" b="1" dirty="0" smtClean="0"/>
              <a:t>Bangalore</a:t>
            </a:r>
          </a:p>
          <a:p>
            <a:pPr marL="1097280" indent="-128016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</a:t>
            </a:r>
            <a:r>
              <a:rPr lang="en-US" sz="2000" b="1" dirty="0" smtClean="0"/>
              <a:t>Mission:</a:t>
            </a:r>
            <a:r>
              <a:rPr lang="en-US" sz="2000" dirty="0" smtClean="0"/>
              <a:t> </a:t>
            </a:r>
          </a:p>
          <a:p>
            <a:pPr marL="182880" indent="-1280160">
              <a:buNone/>
            </a:pPr>
            <a:r>
              <a:rPr lang="en-US" sz="2000" dirty="0" smtClean="0"/>
              <a:t>    -Development of national strengths in aerospace sciences and     technologies, infrastructure, facilities and expertise</a:t>
            </a:r>
          </a:p>
          <a:p>
            <a:pPr marL="182880" indent="-128016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-Advanced technology solutions to national aerospace </a:t>
            </a:r>
            <a:r>
              <a:rPr lang="en-US" sz="2000" dirty="0" err="1" smtClean="0"/>
              <a:t>programmes</a:t>
            </a:r>
            <a:r>
              <a:rPr lang="en-US" sz="2000" dirty="0" smtClean="0"/>
              <a:t>.</a:t>
            </a:r>
          </a:p>
          <a:p>
            <a:pPr marL="182880" indent="-128016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-Civil aeronautics development</a:t>
            </a:r>
          </a:p>
          <a:p>
            <a:pPr marL="182880" indent="-128016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</a:t>
            </a:r>
            <a:endParaRPr lang="en-US" sz="2000" dirty="0"/>
          </a:p>
        </p:txBody>
      </p:sp>
      <p:pic>
        <p:nvPicPr>
          <p:cNvPr id="4" name="Picture 3" descr="n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400" y="1524000"/>
            <a:ext cx="1524000" cy="1524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629400" y="3048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Logo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Facilities visited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2400" dirty="0" smtClean="0"/>
              <a:t>Industrial </a:t>
            </a:r>
            <a:r>
              <a:rPr lang="en-US" sz="2400" dirty="0" err="1" smtClean="0"/>
              <a:t>Fibre</a:t>
            </a:r>
            <a:r>
              <a:rPr lang="en-US" sz="2400" dirty="0" smtClean="0"/>
              <a:t> Research Facility (</a:t>
            </a:r>
            <a:r>
              <a:rPr lang="en-US" sz="2400" dirty="0" smtClean="0">
                <a:solidFill>
                  <a:schemeClr val="accent1"/>
                </a:solidFill>
              </a:rPr>
              <a:t>IFRF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Flight Mechanics and Control Division (</a:t>
            </a:r>
            <a:r>
              <a:rPr lang="en-US" sz="2400" dirty="0" smtClean="0">
                <a:solidFill>
                  <a:schemeClr val="accent1"/>
                </a:solidFill>
              </a:rPr>
              <a:t>FMCD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 Aerospace Electronics and Systems Division (</a:t>
            </a:r>
            <a:r>
              <a:rPr lang="en-US" sz="2400" dirty="0" smtClean="0">
                <a:solidFill>
                  <a:schemeClr val="accent1"/>
                </a:solidFill>
              </a:rPr>
              <a:t>AESD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Advanced Composites Division (</a:t>
            </a:r>
            <a:r>
              <a:rPr lang="en-US" sz="2400" dirty="0" smtClean="0">
                <a:solidFill>
                  <a:schemeClr val="accent1"/>
                </a:solidFill>
              </a:rPr>
              <a:t>ACD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Electrical Division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IFRF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Indigenous technology  for manufacturing </a:t>
            </a:r>
            <a:r>
              <a:rPr lang="en-US" sz="2000" b="1" dirty="0" smtClean="0"/>
              <a:t>carbon </a:t>
            </a:r>
            <a:r>
              <a:rPr lang="en-US" sz="2000" b="1" dirty="0" err="1" smtClean="0"/>
              <a:t>fibre</a:t>
            </a:r>
            <a:endParaRPr lang="en-US" sz="2000" b="1" dirty="0" smtClean="0"/>
          </a:p>
          <a:p>
            <a:r>
              <a:rPr lang="en-US" sz="2000" b="1" dirty="0" smtClean="0"/>
              <a:t>Pilot plant </a:t>
            </a:r>
            <a:r>
              <a:rPr lang="en-US" sz="2000" dirty="0" smtClean="0"/>
              <a:t>with capacity 20 TPA.</a:t>
            </a:r>
          </a:p>
          <a:p>
            <a:r>
              <a:rPr lang="en-US" sz="2000" dirty="0" smtClean="0"/>
              <a:t>Technology transferred to </a:t>
            </a:r>
            <a:r>
              <a:rPr lang="en-US" sz="2000" dirty="0" err="1" smtClean="0"/>
              <a:t>Kemrock</a:t>
            </a:r>
            <a:r>
              <a:rPr lang="en-US" sz="2000" dirty="0" smtClean="0"/>
              <a:t> Industries and Exports Ltd. (KIEL) in 2010</a:t>
            </a:r>
          </a:p>
          <a:p>
            <a:r>
              <a:rPr lang="en-US" sz="2000" dirty="0" smtClean="0"/>
              <a:t>India’s </a:t>
            </a:r>
            <a:r>
              <a:rPr lang="en-US" sz="2000" b="1" dirty="0" smtClean="0"/>
              <a:t>first  and only</a:t>
            </a:r>
            <a:r>
              <a:rPr lang="en-US" sz="2000" dirty="0" smtClean="0"/>
              <a:t> commercial  carbon </a:t>
            </a:r>
            <a:r>
              <a:rPr lang="en-US" sz="2000" dirty="0" err="1" smtClean="0"/>
              <a:t>fibre</a:t>
            </a:r>
            <a:r>
              <a:rPr lang="en-US" sz="2000" dirty="0" smtClean="0"/>
              <a:t> manufacturing plant with 350 TPA  capacity by KIEL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Current focus:</a:t>
            </a:r>
          </a:p>
          <a:p>
            <a:pPr>
              <a:buNone/>
            </a:pPr>
            <a:r>
              <a:rPr lang="en-US" sz="2000" dirty="0" smtClean="0"/>
              <a:t>Higher modulus carbon </a:t>
            </a:r>
            <a:r>
              <a:rPr lang="en-US" sz="2000" dirty="0" err="1" smtClean="0"/>
              <a:t>fibre</a:t>
            </a:r>
            <a:r>
              <a:rPr lang="en-US" sz="2000" dirty="0" smtClean="0"/>
              <a:t> for space applications.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Carbon </a:t>
            </a:r>
            <a:r>
              <a:rPr lang="en-US" sz="3600" dirty="0" err="1" smtClean="0">
                <a:solidFill>
                  <a:schemeClr val="accent2"/>
                </a:solidFill>
              </a:rPr>
              <a:t>fibre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Fibres</a:t>
            </a:r>
            <a:r>
              <a:rPr lang="en-US" sz="2000" dirty="0" smtClean="0"/>
              <a:t> 5-10µm in diameter made mostly of carbon atoms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High tensile strength </a:t>
            </a:r>
          </a:p>
          <a:p>
            <a:r>
              <a:rPr lang="en-US" sz="2000" dirty="0" smtClean="0"/>
              <a:t>High modulus</a:t>
            </a:r>
          </a:p>
          <a:p>
            <a:r>
              <a:rPr lang="en-US" sz="2000" dirty="0" smtClean="0"/>
              <a:t>Low density</a:t>
            </a:r>
          </a:p>
          <a:p>
            <a:r>
              <a:rPr lang="en-US" sz="2000" dirty="0" smtClean="0"/>
              <a:t>Reasonable cost</a:t>
            </a:r>
          </a:p>
          <a:p>
            <a:r>
              <a:rPr lang="en-US" sz="2000" dirty="0" smtClean="0"/>
              <a:t>high chemical resistance</a:t>
            </a:r>
          </a:p>
          <a:p>
            <a:r>
              <a:rPr lang="en-US" sz="2000" dirty="0" smtClean="0"/>
              <a:t> high temperature tolerance </a:t>
            </a:r>
          </a:p>
          <a:p>
            <a:r>
              <a:rPr lang="en-US" sz="2000" dirty="0" smtClean="0"/>
              <a:t>low thermal expansion</a:t>
            </a:r>
          </a:p>
        </p:txBody>
      </p:sp>
      <p:pic>
        <p:nvPicPr>
          <p:cNvPr id="4" name="Picture 3" descr="carbonfib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2819400"/>
            <a:ext cx="2667000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Uses of Carbon </a:t>
            </a:r>
            <a:r>
              <a:rPr lang="en-US" sz="3600" dirty="0" err="1" smtClean="0">
                <a:solidFill>
                  <a:schemeClr val="accent2"/>
                </a:solidFill>
              </a:rPr>
              <a:t>fibre</a:t>
            </a:r>
            <a:endParaRPr lang="en-US" sz="3600" dirty="0">
              <a:solidFill>
                <a:schemeClr val="accent2"/>
              </a:solidFill>
            </a:endParaRPr>
          </a:p>
        </p:txBody>
      </p:sp>
      <p:pic>
        <p:nvPicPr>
          <p:cNvPr id="4" name="Content Placeholder 3" descr="120px-Cfk_heli_slw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62800" y="1981200"/>
            <a:ext cx="1524000" cy="3949700"/>
          </a:xfrm>
        </p:spPr>
      </p:pic>
      <p:pic>
        <p:nvPicPr>
          <p:cNvPr id="5" name="Picture 4" descr="cfhelme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1752600"/>
            <a:ext cx="2143125" cy="2143125"/>
          </a:xfrm>
          <a:prstGeom prst="rect">
            <a:avLst/>
          </a:prstGeom>
        </p:spPr>
      </p:pic>
      <p:pic>
        <p:nvPicPr>
          <p:cNvPr id="7" name="Picture 6" descr="sho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400" y="4114800"/>
            <a:ext cx="2486025" cy="1838325"/>
          </a:xfrm>
          <a:prstGeom prst="rect">
            <a:avLst/>
          </a:prstGeom>
        </p:spPr>
      </p:pic>
      <p:pic>
        <p:nvPicPr>
          <p:cNvPr id="9" name="Picture 8" descr="cf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" y="2667000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The Process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b="1" dirty="0" smtClean="0"/>
              <a:t> Polymerization section</a:t>
            </a:r>
          </a:p>
          <a:p>
            <a:pPr>
              <a:buNone/>
            </a:pPr>
            <a:r>
              <a:rPr lang="en-US" sz="2000" dirty="0" smtClean="0"/>
              <a:t>          </a:t>
            </a:r>
            <a:r>
              <a:rPr lang="en-US" sz="2000" dirty="0" err="1" smtClean="0"/>
              <a:t>Acrylonitrile</a:t>
            </a:r>
            <a:r>
              <a:rPr lang="en-US" sz="2000" dirty="0" smtClean="0"/>
              <a:t> +co monomers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err="1" smtClean="0">
                <a:sym typeface="Wingdings" pitchFamily="2" charset="2"/>
              </a:rPr>
              <a:t>Polyacrylonitrile</a:t>
            </a:r>
            <a:r>
              <a:rPr lang="en-US" sz="2000" dirty="0" smtClean="0">
                <a:sym typeface="Wingdings" pitchFamily="2" charset="2"/>
              </a:rPr>
              <a:t> (PAN)</a:t>
            </a:r>
            <a:endParaRPr lang="en-US" sz="2000" dirty="0" smtClean="0"/>
          </a:p>
          <a:p>
            <a:pPr>
              <a:buNone/>
            </a:pPr>
            <a:r>
              <a:rPr lang="en-US" dirty="0" smtClean="0"/>
              <a:t>     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/>
              <a:t>Spinning section</a:t>
            </a:r>
          </a:p>
          <a:p>
            <a:pPr>
              <a:buNone/>
            </a:pPr>
            <a:r>
              <a:rPr lang="en-US" sz="2400" b="1" dirty="0" smtClean="0"/>
              <a:t>         </a:t>
            </a:r>
            <a:r>
              <a:rPr lang="en-US" sz="2000" dirty="0" smtClean="0"/>
              <a:t>PAN stretched and spun into </a:t>
            </a:r>
            <a:r>
              <a:rPr lang="en-US" sz="2000" dirty="0" err="1" smtClean="0"/>
              <a:t>fibres</a:t>
            </a:r>
            <a:endParaRPr lang="en-US" sz="2000" dirty="0" smtClean="0"/>
          </a:p>
          <a:p>
            <a:pPr>
              <a:buNone/>
            </a:pPr>
            <a:endParaRPr lang="en-US" sz="2000" b="1" dirty="0" smtClean="0"/>
          </a:p>
          <a:p>
            <a:pPr>
              <a:buFont typeface="Wingdings" pitchFamily="2" charset="2"/>
              <a:buChar char="Ø"/>
            </a:pPr>
            <a:r>
              <a:rPr lang="en-US" sz="2400" b="1" dirty="0" smtClean="0"/>
              <a:t>Heat treatment section</a:t>
            </a:r>
          </a:p>
          <a:p>
            <a:pPr>
              <a:buNone/>
            </a:pPr>
            <a:r>
              <a:rPr lang="en-US" sz="2000" dirty="0" smtClean="0"/>
              <a:t>           PAN</a:t>
            </a:r>
            <a:r>
              <a:rPr lang="en-US" sz="2000" dirty="0" smtClean="0">
                <a:sym typeface="Wingdings" pitchFamily="2" charset="2"/>
              </a:rPr>
              <a:t> carbon </a:t>
            </a:r>
            <a:r>
              <a:rPr lang="en-US" sz="2000" dirty="0" err="1" smtClean="0">
                <a:sym typeface="Wingdings" pitchFamily="2" charset="2"/>
              </a:rPr>
              <a:t>fibre</a:t>
            </a:r>
            <a:endParaRPr lang="en-US" sz="20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Polymerization section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971800" y="1676400"/>
            <a:ext cx="31242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Acrylonitrile</a:t>
            </a:r>
            <a:r>
              <a:rPr lang="en-US" b="1" dirty="0" smtClean="0">
                <a:solidFill>
                  <a:schemeClr val="tx1"/>
                </a:solidFill>
              </a:rPr>
              <a:t> + </a:t>
            </a:r>
            <a:r>
              <a:rPr lang="en-US" b="1" dirty="0" err="1" smtClean="0">
                <a:solidFill>
                  <a:schemeClr val="tx1"/>
                </a:solidFill>
              </a:rPr>
              <a:t>comonomer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71800" y="2590800"/>
            <a:ext cx="3124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CSTR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971800" y="4876800"/>
            <a:ext cx="3124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Rotary </a:t>
            </a:r>
            <a:r>
              <a:rPr lang="en-US" b="1" dirty="0" err="1" smtClean="0">
                <a:solidFill>
                  <a:schemeClr val="tx1"/>
                </a:solidFill>
              </a:rPr>
              <a:t>Vaccum</a:t>
            </a:r>
            <a:r>
              <a:rPr lang="en-US" b="1" dirty="0" smtClean="0">
                <a:solidFill>
                  <a:schemeClr val="tx1"/>
                </a:solidFill>
              </a:rPr>
              <a:t> Paddle dryer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71800" y="5638800"/>
            <a:ext cx="3124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Dry powder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71800" y="4114800"/>
            <a:ext cx="3124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Centrifuge feed tank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9" idx="2"/>
            <a:endCxn id="10" idx="0"/>
          </p:cNvCxnSpPr>
          <p:nvPr/>
        </p:nvCxnSpPr>
        <p:spPr>
          <a:xfrm rot="5400000">
            <a:off x="4343400" y="2400300"/>
            <a:ext cx="381000" cy="158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4" idx="2"/>
            <a:endCxn id="12" idx="0"/>
          </p:cNvCxnSpPr>
          <p:nvPr/>
        </p:nvCxnSpPr>
        <p:spPr>
          <a:xfrm rot="5400000">
            <a:off x="4381500" y="4724400"/>
            <a:ext cx="304800" cy="158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2" idx="2"/>
            <a:endCxn id="13" idx="0"/>
          </p:cNvCxnSpPr>
          <p:nvPr/>
        </p:nvCxnSpPr>
        <p:spPr>
          <a:xfrm rot="5400000">
            <a:off x="4381500" y="5486400"/>
            <a:ext cx="304800" cy="158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971800" y="3352800"/>
            <a:ext cx="3124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Monomer stripping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45" name="Straight Arrow Connector 44"/>
          <p:cNvCxnSpPr>
            <a:stCxn id="10" idx="2"/>
            <a:endCxn id="27" idx="0"/>
          </p:cNvCxnSpPr>
          <p:nvPr/>
        </p:nvCxnSpPr>
        <p:spPr>
          <a:xfrm rot="5400000">
            <a:off x="4381500" y="3200400"/>
            <a:ext cx="304800" cy="158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27" idx="2"/>
            <a:endCxn id="14" idx="0"/>
          </p:cNvCxnSpPr>
          <p:nvPr/>
        </p:nvCxnSpPr>
        <p:spPr>
          <a:xfrm rot="5400000">
            <a:off x="4381500" y="3962400"/>
            <a:ext cx="304800" cy="158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Polymerization reaction in CSTR</a:t>
            </a:r>
            <a:endParaRPr lang="en-US" sz="3600" dirty="0">
              <a:solidFill>
                <a:schemeClr val="accent2"/>
              </a:solidFill>
            </a:endParaRPr>
          </a:p>
        </p:txBody>
      </p:sp>
      <p:pic>
        <p:nvPicPr>
          <p:cNvPr id="4" name="Content Placeholder 3" descr="CST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600200"/>
            <a:ext cx="7208570" cy="4724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540</Words>
  <Application>Microsoft Office PowerPoint</Application>
  <PresentationFormat>On-screen Show (4:3)</PresentationFormat>
  <Paragraphs>143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Industrial Training at CSIR –NAL    </vt:lpstr>
      <vt:lpstr>Company profile</vt:lpstr>
      <vt:lpstr>Facilities visited</vt:lpstr>
      <vt:lpstr>IFRF</vt:lpstr>
      <vt:lpstr>Carbon fibre</vt:lpstr>
      <vt:lpstr>Uses of Carbon fibre</vt:lpstr>
      <vt:lpstr>The Process</vt:lpstr>
      <vt:lpstr>Polymerization section</vt:lpstr>
      <vt:lpstr>Polymerization reaction in CSTR</vt:lpstr>
      <vt:lpstr>Spinning section</vt:lpstr>
      <vt:lpstr>Heat treatment section</vt:lpstr>
      <vt:lpstr>PowerPoint Presentation</vt:lpstr>
      <vt:lpstr>High temperature processing</vt:lpstr>
      <vt:lpstr>PowerPoint Presentation</vt:lpstr>
      <vt:lpstr>Plant Control</vt:lpstr>
      <vt:lpstr>PowerPoint Presentation</vt:lpstr>
      <vt:lpstr>Energy saving measures</vt:lpstr>
      <vt:lpstr>Proposals</vt:lpstr>
      <vt:lpstr>Thank you</vt:lpstr>
    </vt:vector>
  </TitlesOfParts>
  <Company>Personel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Training at CSIR –NAL    </dc:title>
  <dc:creator>Ram</dc:creator>
  <cp:lastModifiedBy>students</cp:lastModifiedBy>
  <cp:revision>44</cp:revision>
  <dcterms:created xsi:type="dcterms:W3CDTF">2012-11-20T17:33:43Z</dcterms:created>
  <dcterms:modified xsi:type="dcterms:W3CDTF">2012-11-22T04:24:31Z</dcterms:modified>
</cp:coreProperties>
</file>