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handoutMasterIdLst>
    <p:handoutMasterId r:id="rId30"/>
  </p:handoutMasterIdLst>
  <p:sldIdLst>
    <p:sldId id="256" r:id="rId2"/>
    <p:sldId id="257" r:id="rId3"/>
    <p:sldId id="258" r:id="rId4"/>
    <p:sldId id="270" r:id="rId5"/>
    <p:sldId id="260" r:id="rId6"/>
    <p:sldId id="266" r:id="rId7"/>
    <p:sldId id="265" r:id="rId8"/>
    <p:sldId id="267" r:id="rId9"/>
    <p:sldId id="261" r:id="rId10"/>
    <p:sldId id="281" r:id="rId11"/>
    <p:sldId id="283" r:id="rId12"/>
    <p:sldId id="285" r:id="rId13"/>
    <p:sldId id="262" r:id="rId14"/>
    <p:sldId id="263" r:id="rId15"/>
    <p:sldId id="271" r:id="rId16"/>
    <p:sldId id="272" r:id="rId17"/>
    <p:sldId id="273" r:id="rId18"/>
    <p:sldId id="274" r:id="rId19"/>
    <p:sldId id="280" r:id="rId20"/>
    <p:sldId id="275" r:id="rId21"/>
    <p:sldId id="276" r:id="rId22"/>
    <p:sldId id="277" r:id="rId23"/>
    <p:sldId id="278" r:id="rId24"/>
    <p:sldId id="279" r:id="rId25"/>
    <p:sldId id="288" r:id="rId26"/>
    <p:sldId id="289"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4E36E1-76DB-4DC1-A5BC-FDBE2B2D19D5}" type="datetimeFigureOut">
              <a:rPr lang="en-US" smtClean="0"/>
              <a:t>11/30/2012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63DFB5-98C3-4027-B8F6-76F2B7556805}" type="slidenum">
              <a:rPr lang="en-US" smtClean="0"/>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FC286-9306-4346-8D32-8220EBC860A9}" type="datetimeFigureOut">
              <a:rPr lang="en-US" smtClean="0"/>
              <a:pPr/>
              <a:t>11/30/2012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CE0279-465B-4C21-895B-517719D246EC}" type="slidenum">
              <a:rPr lang="en-US" smtClean="0"/>
              <a:pPr/>
              <a:t>‹#›</a:t>
            </a:fld>
            <a:endParaRPr lang="en-US" dirty="0"/>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en.wikipedia.org/wiki/Signalling_(telecommunication)" TargetMode="External"/><Relationship Id="rId3" Type="http://schemas.openxmlformats.org/officeDocument/2006/relationships/hyperlink" Target="http://en.wikipedia.org/wiki/Telecommunication_circuit" TargetMode="External"/><Relationship Id="rId7" Type="http://schemas.openxmlformats.org/officeDocument/2006/relationships/hyperlink" Target="http://en.wikipedia.org/wiki/Receiver_(radio)"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en.wikipedia.org/wiki/Output" TargetMode="External"/><Relationship Id="rId5" Type="http://schemas.openxmlformats.org/officeDocument/2006/relationships/hyperlink" Target="http://en.wikipedia.org/wiki/Video" TargetMode="External"/><Relationship Id="rId4" Type="http://schemas.openxmlformats.org/officeDocument/2006/relationships/hyperlink" Target="http://en.wikipedia.org/wiki/Sound_reproduc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CE0279-465B-4C21-895B-517719D246EC}" type="slidenum">
              <a:rPr lang="en-US" smtClean="0"/>
              <a:pPr/>
              <a:t>1</a:t>
            </a:fld>
            <a:endParaRPr lang="en-US" dirty="0"/>
          </a:p>
        </p:txBody>
      </p:sp>
      <p:sp>
        <p:nvSpPr>
          <p:cNvPr id="5" name="Header Placeholder 4"/>
          <p:cNvSpPr>
            <a:spLocks noGrp="1"/>
          </p:cNvSpPr>
          <p:nvPr>
            <p:ph type="hdr" sz="quarter" idx="1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CE0279-465B-4C21-895B-517719D246EC}" type="slidenum">
              <a:rPr lang="en-US" smtClean="0"/>
              <a:pPr/>
              <a:t>2</a:t>
            </a:fld>
            <a:endParaRPr lang="en-US" dirty="0"/>
          </a:p>
        </p:txBody>
      </p:sp>
      <p:sp>
        <p:nvSpPr>
          <p:cNvPr id="5" name="Header Placeholder 4"/>
          <p:cNvSpPr>
            <a:spLocks noGrp="1"/>
          </p:cNvSpPr>
          <p:nvPr>
            <p:ph type="hdr" sz="quarter" idx="1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squelch is a </a:t>
            </a:r>
            <a:r>
              <a:rPr lang="en-US" sz="1200" b="0" i="0" kern="1200" dirty="0" smtClean="0">
                <a:solidFill>
                  <a:schemeClr val="tx1"/>
                </a:solidFill>
                <a:latin typeface="+mn-lt"/>
                <a:ea typeface="+mn-ea"/>
                <a:cs typeface="+mn-cs"/>
                <a:hlinkClick r:id="rId3" tooltip="Telecommunication circuit"/>
              </a:rPr>
              <a:t>circuit</a:t>
            </a:r>
            <a:r>
              <a:rPr lang="en-US" sz="1200" b="0" i="0" kern="1200" dirty="0" smtClean="0">
                <a:solidFill>
                  <a:schemeClr val="tx1"/>
                </a:solidFill>
                <a:latin typeface="+mn-lt"/>
                <a:ea typeface="+mn-ea"/>
                <a:cs typeface="+mn-cs"/>
              </a:rPr>
              <a:t> function that acts to suppress the </a:t>
            </a:r>
            <a:r>
              <a:rPr lang="en-US" sz="1200" b="0" i="0" kern="1200" dirty="0" smtClean="0">
                <a:solidFill>
                  <a:schemeClr val="tx1"/>
                </a:solidFill>
                <a:latin typeface="+mn-lt"/>
                <a:ea typeface="+mn-ea"/>
                <a:cs typeface="+mn-cs"/>
                <a:hlinkClick r:id="rId4" tooltip="Sound reproduction"/>
              </a:rPr>
              <a:t>audio</a:t>
            </a:r>
            <a:r>
              <a:rPr lang="en-US" sz="1200" b="0" i="0" kern="1200" dirty="0" smtClean="0">
                <a:solidFill>
                  <a:schemeClr val="tx1"/>
                </a:solidFill>
                <a:latin typeface="+mn-lt"/>
                <a:ea typeface="+mn-ea"/>
                <a:cs typeface="+mn-cs"/>
              </a:rPr>
              <a:t> (or </a:t>
            </a:r>
            <a:r>
              <a:rPr lang="en-US" sz="1200" b="0" i="0" kern="1200" dirty="0" smtClean="0">
                <a:solidFill>
                  <a:schemeClr val="tx1"/>
                </a:solidFill>
                <a:latin typeface="+mn-lt"/>
                <a:ea typeface="+mn-ea"/>
                <a:cs typeface="+mn-cs"/>
                <a:hlinkClick r:id="rId5" tooltip="Video"/>
              </a:rPr>
              <a:t>video</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6" tooltip="Output"/>
              </a:rPr>
              <a:t>output</a:t>
            </a:r>
            <a:r>
              <a:rPr lang="en-US" sz="1200" b="0" i="0" kern="1200" dirty="0" smtClean="0">
                <a:solidFill>
                  <a:schemeClr val="tx1"/>
                </a:solidFill>
                <a:latin typeface="+mn-lt"/>
                <a:ea typeface="+mn-ea"/>
                <a:cs typeface="+mn-cs"/>
              </a:rPr>
              <a:t> of a </a:t>
            </a:r>
            <a:r>
              <a:rPr lang="en-US" sz="1200" b="0" i="0" kern="1200" dirty="0" smtClean="0">
                <a:solidFill>
                  <a:schemeClr val="tx1"/>
                </a:solidFill>
                <a:latin typeface="+mn-lt"/>
                <a:ea typeface="+mn-ea"/>
                <a:cs typeface="+mn-cs"/>
                <a:hlinkClick r:id="rId7" tooltip="Receiver (radio)"/>
              </a:rPr>
              <a:t>receiver</a:t>
            </a:r>
            <a:r>
              <a:rPr lang="en-US" sz="1200" b="0" i="0" kern="1200" dirty="0" smtClean="0">
                <a:solidFill>
                  <a:schemeClr val="tx1"/>
                </a:solidFill>
                <a:latin typeface="+mn-lt"/>
                <a:ea typeface="+mn-ea"/>
                <a:cs typeface="+mn-cs"/>
              </a:rPr>
              <a:t> in the absence of a sufficiently strong desired input </a:t>
            </a:r>
            <a:r>
              <a:rPr lang="en-US" sz="1200" b="0" i="0" kern="1200" dirty="0" smtClean="0">
                <a:solidFill>
                  <a:schemeClr val="tx1"/>
                </a:solidFill>
                <a:latin typeface="+mn-lt"/>
                <a:ea typeface="+mn-ea"/>
                <a:cs typeface="+mn-cs"/>
                <a:hlinkClick r:id="rId8" tooltip="Signalling (telecommunication)"/>
              </a:rPr>
              <a:t>signal</a:t>
            </a:r>
            <a:r>
              <a:rPr lang="en-US" sz="1200" b="0" i="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26CE0279-465B-4C21-895B-517719D246EC}" type="slidenum">
              <a:rPr lang="en-US" smtClean="0"/>
              <a:pPr/>
              <a:t>18</a:t>
            </a:fld>
            <a:endParaRPr lang="en-US" dirty="0"/>
          </a:p>
        </p:txBody>
      </p:sp>
      <p:sp>
        <p:nvSpPr>
          <p:cNvPr id="5" name="Header Placeholder 4"/>
          <p:cNvSpPr>
            <a:spLocks noGrp="1"/>
          </p:cNvSpPr>
          <p:nvPr>
            <p:ph type="hdr" sz="quarter"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FB0999D-3DAE-495E-A1AE-91480BD266E4}" type="datetime1">
              <a:rPr lang="en-US" smtClean="0"/>
              <a:t>11/30/2012</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INDUSTRIAL POWER AND AUTOMATION GROUP</a:t>
            </a:r>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542D569-D95B-42F3-9158-59DBE5C4E57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345A67-4AF9-4900-8718-0F1D538308CE}" type="datetime1">
              <a:rPr lang="en-US" smtClean="0"/>
              <a:t>11/30/2012</a:t>
            </a:fld>
            <a:endParaRPr lang="en-US" dirty="0"/>
          </a:p>
        </p:txBody>
      </p:sp>
      <p:sp>
        <p:nvSpPr>
          <p:cNvPr id="5" name="Footer Placeholder 4"/>
          <p:cNvSpPr>
            <a:spLocks noGrp="1"/>
          </p:cNvSpPr>
          <p:nvPr>
            <p:ph type="ftr" sz="quarter" idx="11"/>
          </p:nvPr>
        </p:nvSpPr>
        <p:spPr/>
        <p:txBody>
          <a:bodyPr/>
          <a:lstStyle>
            <a:extLst/>
          </a:lstStyle>
          <a:p>
            <a:r>
              <a:rPr lang="en-US" smtClean="0"/>
              <a:t>INDUSTRIAL POWER AND AUTOMATION GROUP</a:t>
            </a:r>
            <a:endParaRPr lang="en-US" dirty="0"/>
          </a:p>
        </p:txBody>
      </p:sp>
      <p:sp>
        <p:nvSpPr>
          <p:cNvPr id="6" name="Slide Number Placeholder 5"/>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76C6C7D-D8A2-4D39-90E8-47AAB8F746D4}" type="datetime1">
              <a:rPr lang="en-US" smtClean="0"/>
              <a:t>11/30/2012</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INDUSTRIAL POWER AND AUTOMATION GROUP</a:t>
            </a:r>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542D569-D95B-42F3-9158-59DBE5C4E57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D6E429-6695-4A35-9D66-570B16168919}" type="datetime1">
              <a:rPr lang="en-US" smtClean="0"/>
              <a:t>11/30/2012</a:t>
            </a:fld>
            <a:endParaRPr lang="en-US" dirty="0"/>
          </a:p>
        </p:txBody>
      </p:sp>
      <p:sp>
        <p:nvSpPr>
          <p:cNvPr id="5" name="Footer Placeholder 4"/>
          <p:cNvSpPr>
            <a:spLocks noGrp="1"/>
          </p:cNvSpPr>
          <p:nvPr>
            <p:ph type="ftr" sz="quarter" idx="11"/>
          </p:nvPr>
        </p:nvSpPr>
        <p:spPr/>
        <p:txBody>
          <a:bodyPr/>
          <a:lstStyle>
            <a:extLst/>
          </a:lstStyle>
          <a:p>
            <a:r>
              <a:rPr lang="en-US" smtClean="0"/>
              <a:t>INDUSTRIAL POWER AND AUTOMATION GROUP</a:t>
            </a:r>
            <a:endParaRPr lang="en-US" dirty="0"/>
          </a:p>
        </p:txBody>
      </p:sp>
      <p:sp>
        <p:nvSpPr>
          <p:cNvPr id="6" name="Slide Number Placeholder 5"/>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57F669E-FA89-4994-B3F5-C881346BBDBB}" type="datetime1">
              <a:rPr lang="en-US" smtClean="0"/>
              <a:t>11/30/2012</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smtClean="0"/>
              <a:t>INDUSTRIAL POWER AND AUTOMATION GROUP</a:t>
            </a:r>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542D569-D95B-42F3-9158-59DBE5C4E57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939C3E-BC88-461F-A46A-183EF7DF70FF}" type="datetime1">
              <a:rPr lang="en-US" smtClean="0"/>
              <a:t>11/30/2012</a:t>
            </a:fld>
            <a:endParaRPr lang="en-US" dirty="0"/>
          </a:p>
        </p:txBody>
      </p:sp>
      <p:sp>
        <p:nvSpPr>
          <p:cNvPr id="6" name="Footer Placeholder 5"/>
          <p:cNvSpPr>
            <a:spLocks noGrp="1"/>
          </p:cNvSpPr>
          <p:nvPr>
            <p:ph type="ftr" sz="quarter" idx="11"/>
          </p:nvPr>
        </p:nvSpPr>
        <p:spPr/>
        <p:txBody>
          <a:bodyPr/>
          <a:lstStyle>
            <a:extLst/>
          </a:lstStyle>
          <a:p>
            <a:r>
              <a:rPr lang="en-US" smtClean="0"/>
              <a:t>INDUSTRIAL POWER AND AUTOMATION GROUP</a:t>
            </a:r>
            <a:endParaRPr lang="en-US" dirty="0"/>
          </a:p>
        </p:txBody>
      </p:sp>
      <p:sp>
        <p:nvSpPr>
          <p:cNvPr id="7" name="Slide Number Placeholder 6"/>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51467DF-8EE7-4D23-ABE2-CAB7F3B52D5D}" type="datetime1">
              <a:rPr lang="en-US" smtClean="0"/>
              <a:t>11/30/2012</a:t>
            </a:fld>
            <a:endParaRPr lang="en-US" dirty="0"/>
          </a:p>
        </p:txBody>
      </p:sp>
      <p:sp>
        <p:nvSpPr>
          <p:cNvPr id="8" name="Footer Placeholder 7"/>
          <p:cNvSpPr>
            <a:spLocks noGrp="1"/>
          </p:cNvSpPr>
          <p:nvPr>
            <p:ph type="ftr" sz="quarter" idx="11"/>
          </p:nvPr>
        </p:nvSpPr>
        <p:spPr/>
        <p:txBody>
          <a:bodyPr/>
          <a:lstStyle>
            <a:extLst/>
          </a:lstStyle>
          <a:p>
            <a:r>
              <a:rPr lang="en-US" smtClean="0"/>
              <a:t>INDUSTRIAL POWER AND AUTOMATION GROUP</a:t>
            </a:r>
            <a:endParaRPr lang="en-US" dirty="0"/>
          </a:p>
        </p:txBody>
      </p:sp>
      <p:sp>
        <p:nvSpPr>
          <p:cNvPr id="9" name="Slide Number Placeholder 8"/>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DC8423-492B-4973-AD41-8806F0029793}" type="datetime1">
              <a:rPr lang="en-US" smtClean="0"/>
              <a:t>11/30/2012</a:t>
            </a:fld>
            <a:endParaRPr lang="en-US" dirty="0"/>
          </a:p>
        </p:txBody>
      </p:sp>
      <p:sp>
        <p:nvSpPr>
          <p:cNvPr id="4" name="Footer Placeholder 3"/>
          <p:cNvSpPr>
            <a:spLocks noGrp="1"/>
          </p:cNvSpPr>
          <p:nvPr>
            <p:ph type="ftr" sz="quarter" idx="11"/>
          </p:nvPr>
        </p:nvSpPr>
        <p:spPr/>
        <p:txBody>
          <a:bodyPr/>
          <a:lstStyle>
            <a:extLst/>
          </a:lstStyle>
          <a:p>
            <a:r>
              <a:rPr lang="en-US" smtClean="0"/>
              <a:t>INDUSTRIAL POWER AND AUTOMATION GROUP</a:t>
            </a:r>
            <a:endParaRPr lang="en-US" dirty="0"/>
          </a:p>
        </p:txBody>
      </p:sp>
      <p:sp>
        <p:nvSpPr>
          <p:cNvPr id="5" name="Slide Number Placeholder 4"/>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B082346-90EB-4693-B605-4ABDB63076C8}" type="datetime1">
              <a:rPr lang="en-US" smtClean="0"/>
              <a:t>11/30/2012</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INDUSTRIAL POWER AND AUTOMATION GROUP</a:t>
            </a:r>
            <a:endParaRPr lang="en-US" dirty="0"/>
          </a:p>
        </p:txBody>
      </p:sp>
      <p:sp>
        <p:nvSpPr>
          <p:cNvPr id="4" name="Slide Number Placeholder 3"/>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122BEB-C363-44C2-9C10-6FBFC3A6E2E6}" type="datetime1">
              <a:rPr lang="en-US" smtClean="0"/>
              <a:t>11/30/2012</a:t>
            </a:fld>
            <a:endParaRPr lang="en-US" dirty="0"/>
          </a:p>
        </p:txBody>
      </p:sp>
      <p:sp>
        <p:nvSpPr>
          <p:cNvPr id="6" name="Footer Placeholder 5"/>
          <p:cNvSpPr>
            <a:spLocks noGrp="1"/>
          </p:cNvSpPr>
          <p:nvPr>
            <p:ph type="ftr" sz="quarter" idx="11"/>
          </p:nvPr>
        </p:nvSpPr>
        <p:spPr/>
        <p:txBody>
          <a:bodyPr/>
          <a:lstStyle>
            <a:extLst/>
          </a:lstStyle>
          <a:p>
            <a:r>
              <a:rPr lang="en-US" smtClean="0"/>
              <a:t>INDUSTRIAL POWER AND AUTOMATION GROUP</a:t>
            </a:r>
            <a:endParaRPr lang="en-US" dirty="0"/>
          </a:p>
        </p:txBody>
      </p:sp>
      <p:sp>
        <p:nvSpPr>
          <p:cNvPr id="7" name="Slide Number Placeholder 6"/>
          <p:cNvSpPr>
            <a:spLocks noGrp="1"/>
          </p:cNvSpPr>
          <p:nvPr>
            <p:ph type="sldNum" sz="quarter" idx="12"/>
          </p:nvPr>
        </p:nvSpPr>
        <p:spPr/>
        <p:txBody>
          <a:bodyPr/>
          <a:lstStyle>
            <a:extLst/>
          </a:lstStyle>
          <a:p>
            <a:fld id="{D542D569-D95B-42F3-9158-59DBE5C4E57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236D4D2-4D49-42F3-A76B-950176281BC8}" type="datetime1">
              <a:rPr lang="en-US" smtClean="0"/>
              <a:t>11/30/2012</a:t>
            </a:fld>
            <a:endParaRPr lang="en-US" dirty="0"/>
          </a:p>
        </p:txBody>
      </p:sp>
      <p:sp>
        <p:nvSpPr>
          <p:cNvPr id="6" name="Footer Placeholder 5"/>
          <p:cNvSpPr>
            <a:spLocks noGrp="1"/>
          </p:cNvSpPr>
          <p:nvPr>
            <p:ph type="ftr" sz="quarter" idx="11"/>
          </p:nvPr>
        </p:nvSpPr>
        <p:spPr/>
        <p:txBody>
          <a:bodyPr/>
          <a:lstStyle>
            <a:extLst/>
          </a:lstStyle>
          <a:p>
            <a:r>
              <a:rPr lang="en-US" smtClean="0"/>
              <a:t>INDUSTRIAL POWER AND AUTOMATION GROUP</a:t>
            </a:r>
            <a:endParaRPr lang="en-US" dirty="0"/>
          </a:p>
        </p:txBody>
      </p:sp>
      <p:sp>
        <p:nvSpPr>
          <p:cNvPr id="7" name="Slide Number Placeholder 6"/>
          <p:cNvSpPr>
            <a:spLocks noGrp="1"/>
          </p:cNvSpPr>
          <p:nvPr>
            <p:ph type="sldNum" sz="quarter" idx="12"/>
          </p:nvPr>
        </p:nvSpPr>
        <p:spPr/>
        <p:txBody>
          <a:bodyPr/>
          <a:lstStyle>
            <a:extLst/>
          </a:lstStyle>
          <a:p>
            <a:fld id="{D542D569-D95B-42F3-9158-59DBE5C4E570}"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F71F387-A43A-4DA2-8172-D102382CFD57}" type="datetime1">
              <a:rPr lang="en-US" smtClean="0"/>
              <a:t>11/30/2012</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smtClean="0"/>
              <a:t>INDUSTRIAL POWER AND AUTOMATION GROUP</a:t>
            </a:r>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542D569-D95B-42F3-9158-59DBE5C4E57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971800" y="2362200"/>
            <a:ext cx="5562600" cy="1905000"/>
          </a:xfrm>
        </p:spPr>
        <p:txBody>
          <a:bodyPr/>
          <a:lstStyle/>
          <a:p>
            <a:pPr algn="ctr"/>
            <a:r>
              <a:rPr lang="en-US" dirty="0" smtClean="0"/>
              <a:t>Industrial training in</a:t>
            </a:r>
            <a:br>
              <a:rPr lang="en-US" dirty="0" smtClean="0"/>
            </a:br>
            <a:r>
              <a:rPr lang="en-US" dirty="0" smtClean="0"/>
              <a:t/>
            </a:r>
            <a:br>
              <a:rPr lang="en-US" dirty="0" smtClean="0"/>
            </a:br>
            <a:r>
              <a:rPr lang="en-US" sz="3600" dirty="0" smtClean="0"/>
              <a:t>Hyderabad</a:t>
            </a:r>
            <a:endParaRPr lang="en-US" sz="3600" dirty="0"/>
          </a:p>
        </p:txBody>
      </p:sp>
      <p:sp>
        <p:nvSpPr>
          <p:cNvPr id="7" name="Subtitle 6"/>
          <p:cNvSpPr>
            <a:spLocks noGrp="1"/>
          </p:cNvSpPr>
          <p:nvPr>
            <p:ph type="subTitle" idx="1"/>
          </p:nvPr>
        </p:nvSpPr>
        <p:spPr>
          <a:xfrm>
            <a:off x="152400" y="4800600"/>
            <a:ext cx="2438400" cy="1600200"/>
          </a:xfrm>
        </p:spPr>
        <p:txBody>
          <a:bodyPr>
            <a:normAutofit/>
          </a:bodyPr>
          <a:lstStyle/>
          <a:p>
            <a:r>
              <a:rPr lang="en-US" b="1" dirty="0" smtClean="0">
                <a:solidFill>
                  <a:schemeClr val="bg2">
                    <a:lumMod val="10000"/>
                  </a:schemeClr>
                </a:solidFill>
                <a:latin typeface="Times New Roman" pitchFamily="18" charset="0"/>
                <a:cs typeface="Times New Roman" pitchFamily="18" charset="0"/>
              </a:rPr>
              <a:t>Presented </a:t>
            </a:r>
            <a:r>
              <a:rPr lang="en-US" b="1" dirty="0" smtClean="0">
                <a:solidFill>
                  <a:schemeClr val="bg2">
                    <a:lumMod val="10000"/>
                  </a:schemeClr>
                </a:solidFill>
                <a:latin typeface="Times New Roman" pitchFamily="18" charset="0"/>
                <a:cs typeface="Times New Roman" pitchFamily="18" charset="0"/>
              </a:rPr>
              <a:t>by </a:t>
            </a:r>
          </a:p>
          <a:p>
            <a:r>
              <a:rPr lang="en-US" b="1" dirty="0" smtClean="0">
                <a:solidFill>
                  <a:schemeClr val="bg2">
                    <a:lumMod val="10000"/>
                  </a:schemeClr>
                </a:solidFill>
                <a:latin typeface="Times New Roman" pitchFamily="18" charset="0"/>
                <a:cs typeface="Times New Roman" pitchFamily="18" charset="0"/>
              </a:rPr>
              <a:t>G.RAVITEJA</a:t>
            </a:r>
          </a:p>
          <a:p>
            <a:r>
              <a:rPr lang="en-US" b="1" dirty="0" smtClean="0">
                <a:solidFill>
                  <a:schemeClr val="bg2">
                    <a:lumMod val="10000"/>
                  </a:schemeClr>
                </a:solidFill>
                <a:latin typeface="Times New Roman" pitchFamily="18" charset="0"/>
                <a:cs typeface="Times New Roman" pitchFamily="18" charset="0"/>
              </a:rPr>
              <a:t>M110300EE</a:t>
            </a:r>
            <a:endParaRPr lang="en-US" b="1" dirty="0" smtClean="0">
              <a:solidFill>
                <a:schemeClr val="bg2">
                  <a:lumMod val="10000"/>
                </a:schemeClr>
              </a:solidFill>
              <a:latin typeface="Times New Roman" pitchFamily="18" charset="0"/>
              <a:cs typeface="Times New Roman" pitchFamily="18" charset="0"/>
            </a:endParaRPr>
          </a:p>
          <a:p>
            <a:endParaRPr lang="en-US" b="1" dirty="0" smtClean="0">
              <a:solidFill>
                <a:schemeClr val="bg2">
                  <a:lumMod val="10000"/>
                </a:schemeClr>
              </a:solidFill>
              <a:latin typeface="Times New Roman" pitchFamily="18" charset="0"/>
              <a:cs typeface="Times New Roman" pitchFamily="18" charset="0"/>
            </a:endParaRPr>
          </a:p>
          <a:p>
            <a:endParaRPr lang="en-US" dirty="0">
              <a:solidFill>
                <a:schemeClr val="bg2">
                  <a:lumMod val="10000"/>
                </a:schemeClr>
              </a:solidFill>
            </a:endParaRPr>
          </a:p>
        </p:txBody>
      </p:sp>
      <p:sp>
        <p:nvSpPr>
          <p:cNvPr id="4" name="Subtitle 6"/>
          <p:cNvSpPr txBox="1">
            <a:spLocks/>
          </p:cNvSpPr>
          <p:nvPr/>
        </p:nvSpPr>
        <p:spPr>
          <a:xfrm rot="10800000" flipV="1">
            <a:off x="433043" y="3219591"/>
            <a:ext cx="1828800" cy="584786"/>
          </a:xfrm>
          <a:prstGeom prst="rect">
            <a:avLst/>
          </a:prstGeom>
        </p:spPr>
        <p:txBody>
          <a:bodyPr vert="horz" lIns="45720" tIns="0" rIns="45720" bIns="0">
            <a:normAutofit/>
          </a:bodyPr>
          <a:lstStyle/>
          <a:p>
            <a:pPr marL="0" marR="0" lvl="0" indent="0" algn="r" defTabSz="914400" rtl="0" eaLnBrk="1" fontAlgn="auto" latinLnBrk="0" hangingPunct="1">
              <a:lnSpc>
                <a:spcPct val="100000"/>
              </a:lnSpc>
              <a:spcBef>
                <a:spcPts val="600"/>
              </a:spcBef>
              <a:spcAft>
                <a:spcPts val="0"/>
              </a:spcAft>
              <a:buClr>
                <a:schemeClr val="tx2"/>
              </a:buClr>
              <a:buSzPct val="73000"/>
              <a:buFont typeface="Wingdings 2"/>
              <a:buNone/>
              <a:tabLst/>
              <a:defRPr/>
            </a:pPr>
            <a:endParaRPr kumimoji="0" lang="en-US" sz="2200" b="1" i="0" u="none" strike="noStrike" kern="1200" cap="none" spc="0" normalizeH="0" baseline="0" noProof="0" dirty="0" smtClean="0">
              <a:ln>
                <a:noFill/>
              </a:ln>
              <a:solidFill>
                <a:schemeClr val="bg2">
                  <a:lumMod val="10000"/>
                </a:schemeClr>
              </a:solidFill>
              <a:effectLst/>
              <a:uLnTx/>
              <a:uFillTx/>
              <a:latin typeface="Times New Roman" pitchFamily="18" charset="0"/>
              <a:ea typeface="+mn-ea"/>
              <a:cs typeface="Times New Roman" pitchFamily="18" charset="0"/>
            </a:endParaRPr>
          </a:p>
          <a:p>
            <a:pPr marL="0" marR="0" lvl="0" indent="0" algn="r" defTabSz="914400" rtl="0" eaLnBrk="1" fontAlgn="auto" latinLnBrk="0" hangingPunct="1">
              <a:lnSpc>
                <a:spcPct val="100000"/>
              </a:lnSpc>
              <a:spcBef>
                <a:spcPts val="600"/>
              </a:spcBef>
              <a:spcAft>
                <a:spcPts val="0"/>
              </a:spcAft>
              <a:buClr>
                <a:schemeClr val="tx2"/>
              </a:buClr>
              <a:buSzPct val="73000"/>
              <a:buFont typeface="Wingdings 2"/>
              <a:buNone/>
              <a:tabLst/>
              <a:defRPr/>
            </a:pPr>
            <a:endParaRPr kumimoji="0" lang="en-US" sz="2200" b="0" i="0" u="none" strike="noStrike" kern="1200" cap="none" spc="0" normalizeH="0" baseline="0" noProof="0" dirty="0">
              <a:ln>
                <a:noFill/>
              </a:ln>
              <a:solidFill>
                <a:schemeClr val="bg2">
                  <a:lumMod val="10000"/>
                </a:schemeClr>
              </a:solidFill>
              <a:effectLst/>
              <a:uLnTx/>
              <a:uFillTx/>
              <a:latin typeface="+mn-lt"/>
              <a:ea typeface="+mn-ea"/>
              <a:cs typeface="+mn-cs"/>
            </a:endParaRPr>
          </a:p>
        </p:txBody>
      </p:sp>
      <p:pic>
        <p:nvPicPr>
          <p:cNvPr id="1026" name="Picture 2" descr="C:\Documents and Settings\iplab\Desktop\ECIL.bmp"/>
          <p:cNvPicPr>
            <a:picLocks noChangeAspect="1" noChangeArrowheads="1"/>
          </p:cNvPicPr>
          <p:nvPr/>
        </p:nvPicPr>
        <p:blipFill>
          <a:blip r:embed="rId3"/>
          <a:srcRect/>
          <a:stretch>
            <a:fillRect/>
          </a:stretch>
        </p:blipFill>
        <p:spPr bwMode="auto">
          <a:xfrm>
            <a:off x="2895600" y="3048000"/>
            <a:ext cx="6096000" cy="685800"/>
          </a:xfrm>
          <a:prstGeom prst="rect">
            <a:avLst/>
          </a:prstGeom>
          <a:noFill/>
        </p:spPr>
      </p:pic>
      <p:sp>
        <p:nvSpPr>
          <p:cNvPr id="9" name="Footer Placeholder 8"/>
          <p:cNvSpPr>
            <a:spLocks noGrp="1"/>
          </p:cNvSpPr>
          <p:nvPr>
            <p:ph type="ftr" sz="quarter" idx="11"/>
          </p:nvPr>
        </p:nvSpPr>
        <p:spPr>
          <a:xfrm>
            <a:off x="2819400" y="6629400"/>
            <a:ext cx="6324600" cy="228600"/>
          </a:xfrm>
        </p:spPr>
        <p:txBody>
          <a:bodyPr/>
          <a:lstStyle/>
          <a:p>
            <a:r>
              <a:rPr lang="en-US" sz="1100" smtClean="0"/>
              <a:t>INDUSTRIAL POWER AND AUTOMATION GROUP</a:t>
            </a:r>
            <a:endParaRPr lang="en-US" sz="1100" dirty="0"/>
          </a:p>
        </p:txBody>
      </p:sp>
      <p:pic>
        <p:nvPicPr>
          <p:cNvPr id="10" name="Picture 9" descr="NIT_Calicut_logo_final_big"/>
          <p:cNvPicPr/>
          <p:nvPr/>
        </p:nvPicPr>
        <p:blipFill>
          <a:blip r:embed="rId4" cstate="print"/>
          <a:srcRect/>
          <a:stretch>
            <a:fillRect/>
          </a:stretch>
        </p:blipFill>
        <p:spPr bwMode="auto">
          <a:xfrm>
            <a:off x="8077200" y="5410200"/>
            <a:ext cx="911225" cy="108775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Tuning the Radio</a:t>
            </a:r>
            <a:endParaRPr lang="en-US" dirty="0"/>
          </a:p>
        </p:txBody>
      </p:sp>
      <p:sp>
        <p:nvSpPr>
          <p:cNvPr id="3" name="Content Placeholder 2"/>
          <p:cNvSpPr>
            <a:spLocks noGrp="1"/>
          </p:cNvSpPr>
          <p:nvPr>
            <p:ph idx="1"/>
          </p:nvPr>
        </p:nvSpPr>
        <p:spPr/>
        <p:txBody>
          <a:bodyPr>
            <a:normAutofit fontScale="92500"/>
          </a:bodyPr>
          <a:lstStyle/>
          <a:p>
            <a:r>
              <a:rPr lang="en-IN" b="1" dirty="0" smtClean="0"/>
              <a:t>Waveform Profiles</a:t>
            </a:r>
          </a:p>
          <a:p>
            <a:r>
              <a:rPr lang="en-IN" dirty="0" smtClean="0"/>
              <a:t>A waveform profile is a set of instructions stored in the radio that define a mode of operation and certain parameters associated with the mode. Up to 20 waveform profiles can be created and stored in the radio.</a:t>
            </a:r>
            <a:endParaRPr lang="en-IN" b="1" dirty="0" smtClean="0"/>
          </a:p>
          <a:p>
            <a:r>
              <a:rPr lang="en-IN" b="1" dirty="0" smtClean="0"/>
              <a:t>Frequency Preset</a:t>
            </a:r>
          </a:p>
          <a:p>
            <a:pPr>
              <a:buNone/>
            </a:pPr>
            <a:r>
              <a:rPr lang="en-IN" dirty="0" smtClean="0"/>
              <a:t>There are three methods of tuning the radio</a:t>
            </a:r>
          </a:p>
          <a:p>
            <a:pPr>
              <a:buFont typeface="Courier New" pitchFamily="49" charset="0"/>
              <a:buChar char="o"/>
            </a:pPr>
            <a:r>
              <a:rPr lang="en-IN" dirty="0" smtClean="0"/>
              <a:t>Tuning Using the Current Waveform Profile</a:t>
            </a:r>
          </a:p>
          <a:p>
            <a:pPr>
              <a:buFont typeface="Courier New" pitchFamily="49" charset="0"/>
              <a:buChar char="o"/>
            </a:pPr>
            <a:r>
              <a:rPr lang="en-IN" dirty="0" smtClean="0"/>
              <a:t>Tuning by Recalling a Stored Waveform Profile</a:t>
            </a:r>
          </a:p>
          <a:p>
            <a:pPr>
              <a:buFont typeface="Courier New" pitchFamily="49" charset="0"/>
              <a:buChar char="o"/>
            </a:pPr>
            <a:r>
              <a:rPr lang="en-IN" dirty="0" smtClean="0"/>
              <a:t>Tuning by Recalling a Stored Frequency Preset</a:t>
            </a:r>
            <a:endParaRPr lang="en-US" dirty="0"/>
          </a:p>
        </p:txBody>
      </p:sp>
      <p:sp>
        <p:nvSpPr>
          <p:cNvPr id="5"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sz="2400" dirty="0" smtClean="0"/>
              <a:t>Tuning by Recalling a Stored Waveform Profile</a:t>
            </a:r>
            <a:endParaRPr lang="en-US" sz="2400" dirty="0"/>
          </a:p>
        </p:txBody>
      </p:sp>
      <p:pic>
        <p:nvPicPr>
          <p:cNvPr id="9" name="Content Placeholder 8"/>
          <p:cNvPicPr>
            <a:picLocks noGrp="1"/>
          </p:cNvPicPr>
          <p:nvPr>
            <p:ph sz="half" idx="1"/>
          </p:nvPr>
        </p:nvPicPr>
        <p:blipFill>
          <a:blip r:embed="rId2" cstate="print"/>
          <a:srcRect/>
          <a:stretch>
            <a:fillRect/>
          </a:stretch>
        </p:blipFill>
        <p:spPr bwMode="auto">
          <a:xfrm>
            <a:off x="457200" y="2133600"/>
            <a:ext cx="3505199" cy="2971800"/>
          </a:xfrm>
          <a:prstGeom prst="rect">
            <a:avLst/>
          </a:prstGeom>
          <a:noFill/>
          <a:ln w="9525">
            <a:noFill/>
            <a:miter lim="800000"/>
            <a:headEnd/>
            <a:tailEnd/>
          </a:ln>
        </p:spPr>
      </p:pic>
      <p:pic>
        <p:nvPicPr>
          <p:cNvPr id="10" name="Content Placeholder 9"/>
          <p:cNvPicPr>
            <a:picLocks noGrp="1"/>
          </p:cNvPicPr>
          <p:nvPr>
            <p:ph sz="half" idx="2"/>
          </p:nvPr>
        </p:nvPicPr>
        <p:blipFill>
          <a:blip r:embed="rId3" cstate="print"/>
          <a:srcRect/>
          <a:stretch>
            <a:fillRect/>
          </a:stretch>
        </p:blipFill>
        <p:spPr bwMode="auto">
          <a:xfrm>
            <a:off x="4330837" y="2133600"/>
            <a:ext cx="3216000" cy="2971800"/>
          </a:xfrm>
          <a:prstGeom prst="rect">
            <a:avLst/>
          </a:prstGeom>
          <a:noFill/>
          <a:ln w="9525">
            <a:noFill/>
            <a:miter lim="800000"/>
            <a:headEnd/>
            <a:tailEnd/>
          </a:ln>
        </p:spPr>
      </p:pic>
      <p:sp>
        <p:nvSpPr>
          <p:cNvPr id="6"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242048" cy="609600"/>
          </a:xfrm>
        </p:spPr>
        <p:txBody>
          <a:bodyPr>
            <a:normAutofit fontScale="90000"/>
          </a:bodyPr>
          <a:lstStyle/>
          <a:p>
            <a:r>
              <a:rPr lang="en-IN" sz="2700" dirty="0" smtClean="0"/>
              <a:t>Tuning by Recalling a Stored Frequency Preset</a:t>
            </a:r>
            <a:r>
              <a:rPr lang="en-US" dirty="0" smtClean="0"/>
              <a:t/>
            </a:r>
            <a:br>
              <a:rPr lang="en-US" dirty="0" smtClean="0"/>
            </a:br>
            <a:endParaRPr lang="en-US" dirty="0"/>
          </a:p>
        </p:txBody>
      </p:sp>
      <p:pic>
        <p:nvPicPr>
          <p:cNvPr id="5" name="Content Placeholder 4"/>
          <p:cNvPicPr>
            <a:picLocks noGrp="1"/>
          </p:cNvPicPr>
          <p:nvPr>
            <p:ph sz="half" idx="1"/>
          </p:nvPr>
        </p:nvPicPr>
        <p:blipFill>
          <a:blip r:embed="rId2" cstate="print"/>
          <a:srcRect/>
          <a:stretch>
            <a:fillRect/>
          </a:stretch>
        </p:blipFill>
        <p:spPr bwMode="auto">
          <a:xfrm>
            <a:off x="228600" y="1828800"/>
            <a:ext cx="3886200" cy="3657600"/>
          </a:xfrm>
          <a:prstGeom prst="rect">
            <a:avLst/>
          </a:prstGeom>
          <a:noFill/>
          <a:ln w="9525">
            <a:noFill/>
            <a:miter lim="800000"/>
            <a:headEnd/>
            <a:tailEnd/>
          </a:ln>
        </p:spPr>
      </p:pic>
      <p:pic>
        <p:nvPicPr>
          <p:cNvPr id="6" name="Content Placeholder 5"/>
          <p:cNvPicPr>
            <a:picLocks noGrp="1"/>
          </p:cNvPicPr>
          <p:nvPr>
            <p:ph sz="half" idx="2"/>
          </p:nvPr>
        </p:nvPicPr>
        <p:blipFill>
          <a:blip r:embed="rId3" cstate="print"/>
          <a:srcRect/>
          <a:stretch>
            <a:fillRect/>
          </a:stretch>
        </p:blipFill>
        <p:spPr bwMode="auto">
          <a:xfrm>
            <a:off x="4318836" y="1828800"/>
            <a:ext cx="3605963" cy="3657600"/>
          </a:xfrm>
          <a:prstGeom prst="rect">
            <a:avLst/>
          </a:prstGeom>
          <a:noFill/>
          <a:ln w="9525">
            <a:noFill/>
            <a:miter lim="800000"/>
            <a:headEnd/>
            <a:tailEnd/>
          </a:ln>
        </p:spPr>
      </p:pic>
      <p:sp>
        <p:nvSpPr>
          <p:cNvPr id="8"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E1 RADIO INTERCONNECT</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609600" y="1676400"/>
            <a:ext cx="6934200" cy="4495800"/>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5" name="Content Placeholder 4"/>
          <p:cNvSpPr>
            <a:spLocks noGrp="1"/>
          </p:cNvSpPr>
          <p:nvPr>
            <p:ph idx="1"/>
          </p:nvPr>
        </p:nvSpPr>
        <p:spPr/>
        <p:txBody>
          <a:bodyPr>
            <a:normAutofit/>
          </a:bodyPr>
          <a:lstStyle/>
          <a:p>
            <a:r>
              <a:rPr lang="en-US" dirty="0" smtClean="0"/>
              <a:t>E1-RIC provides a digital end-to-end connection between the radios and a digital VCCS using E1 data.</a:t>
            </a:r>
          </a:p>
          <a:p>
            <a:pPr>
              <a:buNone/>
            </a:pPr>
            <a:r>
              <a:rPr lang="en-US" dirty="0" smtClean="0"/>
              <a:t>Digital Networks:</a:t>
            </a:r>
          </a:p>
          <a:p>
            <a:pPr>
              <a:buFont typeface="Wingdings" pitchFamily="2" charset="2"/>
              <a:buChar char="v"/>
            </a:pPr>
            <a:r>
              <a:rPr lang="en-US" dirty="0" smtClean="0"/>
              <a:t>Consolidates digital audio, E&amp;M and </a:t>
            </a:r>
          </a:p>
          <a:p>
            <a:pPr>
              <a:buFont typeface="Wingdings" pitchFamily="2" charset="2"/>
              <a:buChar char="v"/>
            </a:pPr>
            <a:r>
              <a:rPr lang="en-US" dirty="0" smtClean="0"/>
              <a:t>RCMS for 29 channels onto a single E1 bearer</a:t>
            </a:r>
          </a:p>
          <a:p>
            <a:pPr>
              <a:buFont typeface="Wingdings" pitchFamily="2" charset="2"/>
              <a:buChar char="v"/>
            </a:pPr>
            <a:r>
              <a:rPr lang="en-US" dirty="0" smtClean="0"/>
              <a:t>Fault tolerant distributed architecture for safety critical applications</a:t>
            </a:r>
          </a:p>
        </p:txBody>
      </p:sp>
      <p:sp>
        <p:nvSpPr>
          <p:cNvPr id="6"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0" dirty="0" smtClean="0">
                <a:solidFill>
                  <a:schemeClr val="tx1"/>
                </a:solidFill>
              </a:rPr>
              <a:t>Analogue Networks: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Consolidates RCMS for 32 channels </a:t>
            </a:r>
            <a:br>
              <a:rPr lang="en-US" dirty="0" smtClean="0"/>
            </a:br>
            <a:r>
              <a:rPr lang="en-US" dirty="0" smtClean="0"/>
              <a:t>onto a single data port</a:t>
            </a:r>
          </a:p>
          <a:p>
            <a:r>
              <a:rPr lang="en-US" dirty="0" smtClean="0"/>
              <a:t>Provides automatic main/standby </a:t>
            </a:r>
            <a:br>
              <a:rPr lang="en-US" dirty="0" smtClean="0"/>
            </a:br>
            <a:r>
              <a:rPr lang="en-US" dirty="0" smtClean="0"/>
              <a:t>4-wire E&amp;M switching</a:t>
            </a:r>
            <a:br>
              <a:rPr lang="en-US" dirty="0" smtClean="0"/>
            </a:br>
            <a:endParaRPr lang="en-US" dirty="0"/>
          </a:p>
        </p:txBody>
      </p:sp>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General characteristics</a:t>
            </a:r>
            <a:endParaRPr lang="en-US" dirty="0"/>
          </a:p>
        </p:txBody>
      </p:sp>
      <p:graphicFrame>
        <p:nvGraphicFramePr>
          <p:cNvPr id="6" name="Content Placeholder 5"/>
          <p:cNvGraphicFramePr>
            <a:graphicFrameLocks noGrp="1"/>
          </p:cNvGraphicFramePr>
          <p:nvPr>
            <p:ph idx="1"/>
          </p:nvPr>
        </p:nvGraphicFramePr>
        <p:xfrm>
          <a:off x="457200" y="1371599"/>
          <a:ext cx="7239000" cy="4937760"/>
        </p:xfrm>
        <a:graphic>
          <a:graphicData uri="http://schemas.openxmlformats.org/drawingml/2006/table">
            <a:tbl>
              <a:tblPr firstRow="1" bandRow="1">
                <a:tableStyleId>{5C22544A-7EE6-4342-B048-85BDC9FD1C3A}</a:tableStyleId>
              </a:tblPr>
              <a:tblGrid>
                <a:gridCol w="3657600"/>
                <a:gridCol w="3581400"/>
              </a:tblGrid>
              <a:tr h="6124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lumMod val="85000"/>
                          </a:schemeClr>
                        </a:solidFill>
                      </a:endParaRPr>
                    </a:p>
                    <a:p>
                      <a:r>
                        <a:rPr lang="en-US" dirty="0" smtClean="0"/>
                        <a:t>Radio compatibility</a:t>
                      </a:r>
                      <a:endParaRPr lang="en-US" dirty="0"/>
                    </a:p>
                  </a:txBody>
                  <a:tcPr/>
                </a:tc>
                <a:tc>
                  <a:txBody>
                    <a:bodyPr/>
                    <a:lstStyle/>
                    <a:p>
                      <a:r>
                        <a:rPr lang="en-US" dirty="0" smtClean="0"/>
                        <a:t>E1 RIC compatible  with PAE and M7</a:t>
                      </a:r>
                      <a:r>
                        <a:rPr lang="en-US" baseline="0" dirty="0" smtClean="0"/>
                        <a:t> series radios</a:t>
                      </a:r>
                      <a:endParaRPr lang="en-US" dirty="0"/>
                    </a:p>
                  </a:txBody>
                  <a:tcPr/>
                </a:tc>
              </a:tr>
              <a:tr h="612423">
                <a:tc>
                  <a:txBody>
                    <a:bodyPr/>
                    <a:lstStyle/>
                    <a:p>
                      <a:r>
                        <a:rPr lang="en-US" dirty="0" smtClean="0"/>
                        <a:t>Channel supported</a:t>
                      </a:r>
                      <a:endParaRPr lang="en-US" dirty="0"/>
                    </a:p>
                  </a:txBody>
                  <a:tcPr/>
                </a:tc>
                <a:tc>
                  <a:txBody>
                    <a:bodyPr/>
                    <a:lstStyle/>
                    <a:p>
                      <a:r>
                        <a:rPr lang="en-US" dirty="0" smtClean="0"/>
                        <a:t>Each E1</a:t>
                      </a:r>
                      <a:r>
                        <a:rPr lang="en-US" baseline="0" dirty="0" smtClean="0"/>
                        <a:t> RIC supports 8 simplex channels ,or 8 duplex channels</a:t>
                      </a:r>
                      <a:endParaRPr lang="en-US" dirty="0"/>
                    </a:p>
                  </a:txBody>
                  <a:tcPr/>
                </a:tc>
              </a:tr>
              <a:tr h="1137355">
                <a:tc>
                  <a:txBody>
                    <a:bodyPr/>
                    <a:lstStyle/>
                    <a:p>
                      <a:r>
                        <a:rPr lang="en-US" dirty="0" smtClean="0"/>
                        <a:t>Undedicated Inputs</a:t>
                      </a:r>
                      <a:r>
                        <a:rPr lang="en-US" baseline="0" dirty="0" smtClean="0"/>
                        <a:t> </a:t>
                      </a:r>
                      <a:r>
                        <a:rPr lang="en-US" dirty="0" smtClean="0"/>
                        <a:t>and Outputs</a:t>
                      </a:r>
                      <a:endParaRPr lang="en-US" dirty="0"/>
                    </a:p>
                  </a:txBody>
                  <a:tcPr/>
                </a:tc>
                <a:tc>
                  <a:txBody>
                    <a:bodyPr/>
                    <a:lstStyle/>
                    <a:p>
                      <a:r>
                        <a:rPr lang="en-US" dirty="0" smtClean="0"/>
                        <a:t>4 user configured inputs and outputs, monitored and controlled via RCMS (PAE MARC) </a:t>
                      </a:r>
                    </a:p>
                    <a:p>
                      <a:r>
                        <a:rPr lang="en-US" dirty="0" smtClean="0"/>
                        <a:t>are available.</a:t>
                      </a:r>
                      <a:endParaRPr lang="en-US" dirty="0"/>
                    </a:p>
                  </a:txBody>
                  <a:tcPr/>
                </a:tc>
              </a:tr>
              <a:tr h="612423">
                <a:tc>
                  <a:txBody>
                    <a:bodyPr/>
                    <a:lstStyle/>
                    <a:p>
                      <a:r>
                        <a:rPr lang="en-US" dirty="0" smtClean="0"/>
                        <a:t>Operating temperature</a:t>
                      </a:r>
                    </a:p>
                    <a:p>
                      <a:r>
                        <a:rPr lang="en-US" dirty="0" smtClean="0"/>
                        <a:t>Storage temperature</a:t>
                      </a:r>
                      <a:endParaRPr lang="en-US" dirty="0"/>
                    </a:p>
                  </a:txBody>
                  <a:tcPr/>
                </a:tc>
                <a:tc>
                  <a:txBody>
                    <a:bodyPr/>
                    <a:lstStyle/>
                    <a:p>
                      <a:r>
                        <a:rPr lang="en-US" dirty="0" smtClean="0"/>
                        <a:t>-20°C to +55°C</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-30°C to +70°C</a:t>
                      </a:r>
                    </a:p>
                  </a:txBody>
                  <a:tcPr/>
                </a:tc>
              </a:tr>
              <a:tr h="612423">
                <a:tc>
                  <a:txBody>
                    <a:bodyPr/>
                    <a:lstStyle/>
                    <a:p>
                      <a:r>
                        <a:rPr lang="en-US" dirty="0" smtClean="0"/>
                        <a:t>E1 Characteristics</a:t>
                      </a:r>
                      <a:endParaRPr lang="en-US" dirty="0"/>
                    </a:p>
                  </a:txBody>
                  <a:tcPr/>
                </a:tc>
                <a:tc>
                  <a:txBody>
                    <a:bodyPr/>
                    <a:lstStyle/>
                    <a:p>
                      <a:r>
                        <a:rPr lang="en-US" dirty="0" smtClean="0"/>
                        <a:t>2.048 M bits/s using a balanced 120 ohm electrical interface</a:t>
                      </a:r>
                      <a:endParaRPr lang="en-US" dirty="0"/>
                    </a:p>
                  </a:txBody>
                  <a:tcPr/>
                </a:tc>
              </a:tr>
              <a:tr h="1137355">
                <a:tc>
                  <a:txBody>
                    <a:bodyPr/>
                    <a:lstStyle/>
                    <a:p>
                      <a:r>
                        <a:rPr lang="en-US" dirty="0" smtClean="0"/>
                        <a:t>Response times</a:t>
                      </a:r>
                    </a:p>
                    <a:p>
                      <a:r>
                        <a:rPr lang="en-US" dirty="0" smtClean="0"/>
                        <a:t>Voice latency</a:t>
                      </a:r>
                    </a:p>
                    <a:p>
                      <a:r>
                        <a:rPr lang="en-US" dirty="0" smtClean="0"/>
                        <a:t>E and M signaling</a:t>
                      </a:r>
                    </a:p>
                    <a:p>
                      <a:r>
                        <a:rPr lang="en-US" dirty="0" smtClean="0"/>
                        <a:t>RCMS data</a:t>
                      </a:r>
                      <a:endParaRPr lang="en-US" dirty="0"/>
                    </a:p>
                  </a:txBody>
                  <a:tcPr/>
                </a:tc>
                <a:tc>
                  <a:txBody>
                    <a:bodyPr/>
                    <a:lstStyle/>
                    <a:p>
                      <a:endParaRPr lang="en-US" dirty="0" smtClean="0"/>
                    </a:p>
                    <a:p>
                      <a:r>
                        <a:rPr lang="en-US" dirty="0" smtClean="0"/>
                        <a:t>0.25 ms</a:t>
                      </a:r>
                    </a:p>
                    <a:p>
                      <a:r>
                        <a:rPr lang="en-US" dirty="0" smtClean="0"/>
                        <a:t>4 ms</a:t>
                      </a:r>
                    </a:p>
                    <a:p>
                      <a:r>
                        <a:rPr lang="en-US" dirty="0" smtClean="0"/>
                        <a:t>50 ms</a:t>
                      </a:r>
                      <a:endParaRPr lang="en-US" dirty="0"/>
                    </a:p>
                  </a:txBody>
                  <a:tcPr/>
                </a:tc>
              </a:tr>
            </a:tbl>
          </a:graphicData>
        </a:graphic>
      </p:graphicFrame>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E1 time slots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533400" y="1752600"/>
            <a:ext cx="7315200" cy="4267199"/>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Functional Description </a:t>
            </a:r>
            <a:endParaRPr lang="en-US" dirty="0"/>
          </a:p>
        </p:txBody>
      </p:sp>
      <p:sp>
        <p:nvSpPr>
          <p:cNvPr id="3" name="Content Placeholder 2"/>
          <p:cNvSpPr>
            <a:spLocks noGrp="1"/>
          </p:cNvSpPr>
          <p:nvPr>
            <p:ph idx="1"/>
          </p:nvPr>
        </p:nvSpPr>
        <p:spPr>
          <a:xfrm>
            <a:off x="457200" y="1609416"/>
            <a:ext cx="7239000" cy="2962584"/>
          </a:xfrm>
        </p:spPr>
        <p:txBody>
          <a:bodyPr/>
          <a:lstStyle/>
          <a:p>
            <a:r>
              <a:rPr lang="en-IN" dirty="0" smtClean="0"/>
              <a:t>Voice and Signalling</a:t>
            </a:r>
          </a:p>
          <a:p>
            <a:r>
              <a:rPr lang="en-IN" dirty="0" smtClean="0"/>
              <a:t>Routing Conventions-Transmit Circuits</a:t>
            </a:r>
          </a:p>
          <a:p>
            <a:r>
              <a:rPr lang="en-IN" dirty="0" smtClean="0"/>
              <a:t>Routing Convocations - Receive Circuits</a:t>
            </a:r>
          </a:p>
          <a:p>
            <a:r>
              <a:rPr lang="en-IN" dirty="0" smtClean="0"/>
              <a:t>RCMS Data</a:t>
            </a:r>
          </a:p>
          <a:p>
            <a:r>
              <a:rPr lang="en-IN" dirty="0" smtClean="0"/>
              <a:t>Voice selection</a:t>
            </a:r>
            <a:endParaRPr lang="en-US" dirty="0" smtClean="0"/>
          </a:p>
        </p:txBody>
      </p:sp>
      <p:sp>
        <p:nvSpPr>
          <p:cNvPr id="5" name="Footer Placeholder 3"/>
          <p:cNvSpPr>
            <a:spLocks noGrp="1"/>
          </p:cNvSpPr>
          <p:nvPr>
            <p:ph type="ftr" sz="quarter" idx="11"/>
          </p:nvPr>
        </p:nvSpPr>
        <p:spPr>
          <a:xfrm>
            <a:off x="457200" y="6557963"/>
            <a:ext cx="7391400" cy="228600"/>
          </a:xfrm>
        </p:spPr>
        <p:txBody>
          <a:bodyPr/>
          <a:lstStyle/>
          <a:p>
            <a:r>
              <a:rPr lang="en-US" smtClean="0"/>
              <a:t>INDUSTRIAL POWER AND AUTOMATION GROUP</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MARC Functionality</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IN" dirty="0" smtClean="0"/>
              <a:t>RCMS data available in two formats:</a:t>
            </a:r>
            <a:endParaRPr lang="en-US" dirty="0" smtClean="0"/>
          </a:p>
          <a:p>
            <a:pPr lvl="0"/>
            <a:r>
              <a:rPr lang="en-IN" dirty="0" smtClean="0"/>
              <a:t>It is available in time slot T31 of the E1 data stream that connects the VCCS. Any RCMS information required by the VCCS is decoded whilst passing the data on to the MARC application.</a:t>
            </a:r>
            <a:endParaRPr lang="en-US" dirty="0" smtClean="0"/>
          </a:p>
          <a:p>
            <a:r>
              <a:rPr lang="en-IN" dirty="0" smtClean="0"/>
              <a:t>It is available in RS232 format on the facilities connector and the Auxiliary connector. (This is normally used in an analogue applications</a:t>
            </a:r>
            <a:endParaRPr lang="en-US" dirty="0"/>
          </a:p>
        </p:txBody>
      </p:sp>
      <p:sp>
        <p:nvSpPr>
          <p:cNvPr id="5" name="Footer Placeholder 3"/>
          <p:cNvSpPr>
            <a:spLocks noGrp="1"/>
          </p:cNvSpPr>
          <p:nvPr>
            <p:ph type="ftr" sz="quarter" idx="11"/>
          </p:nvPr>
        </p:nvSpPr>
        <p:spPr>
          <a:xfrm>
            <a:off x="457200" y="6557963"/>
            <a:ext cx="7467600" cy="228600"/>
          </a:xfrm>
        </p:spPr>
        <p:txBody>
          <a:bodyPr/>
          <a:lstStyle/>
          <a:p>
            <a:r>
              <a:rPr lang="en-US" smtClean="0"/>
              <a:t>INDUSTRIAL POWER AND AUTOMATION GROUP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chemeClr val="accent3">
                    <a:lumMod val="20000"/>
                    <a:lumOff val="80000"/>
                  </a:schemeClr>
                </a:solidFill>
              </a:rPr>
              <a:t>Ecil</a:t>
            </a:r>
            <a:r>
              <a:rPr lang="en-US" dirty="0" smtClean="0">
                <a:solidFill>
                  <a:schemeClr val="accent3">
                    <a:lumMod val="20000"/>
                    <a:lumOff val="80000"/>
                  </a:schemeClr>
                </a:solidFill>
              </a:rPr>
              <a:t> Organization profile</a:t>
            </a:r>
            <a:endParaRPr lang="en-US" dirty="0">
              <a:solidFill>
                <a:schemeClr val="accent3">
                  <a:lumMod val="20000"/>
                  <a:lumOff val="80000"/>
                </a:schemeClr>
              </a:solidFill>
            </a:endParaRPr>
          </a:p>
        </p:txBody>
      </p:sp>
      <p:sp>
        <p:nvSpPr>
          <p:cNvPr id="3" name="Content Placeholder 2"/>
          <p:cNvSpPr>
            <a:spLocks noGrp="1"/>
          </p:cNvSpPr>
          <p:nvPr>
            <p:ph idx="1"/>
          </p:nvPr>
        </p:nvSpPr>
        <p:spPr/>
        <p:txBody>
          <a:bodyPr>
            <a:normAutofit lnSpcReduction="10000"/>
          </a:bodyPr>
          <a:lstStyle/>
          <a:p>
            <a:r>
              <a:rPr lang="en-US" dirty="0" smtClean="0"/>
              <a:t>1.Control system group</a:t>
            </a:r>
          </a:p>
          <a:p>
            <a:endParaRPr lang="en-US" dirty="0" smtClean="0"/>
          </a:p>
          <a:p>
            <a:r>
              <a:rPr lang="en-US" dirty="0" smtClean="0"/>
              <a:t>2.Computer maintenance group</a:t>
            </a:r>
          </a:p>
          <a:p>
            <a:endParaRPr lang="en-US" dirty="0" smtClean="0"/>
          </a:p>
          <a:p>
            <a:r>
              <a:rPr lang="en-US" dirty="0" smtClean="0"/>
              <a:t>3.Communication systems group</a:t>
            </a:r>
          </a:p>
          <a:p>
            <a:endParaRPr lang="en-US" dirty="0" smtClean="0"/>
          </a:p>
          <a:p>
            <a:r>
              <a:rPr lang="en-US" dirty="0" smtClean="0"/>
              <a:t>4.Components group</a:t>
            </a:r>
          </a:p>
          <a:p>
            <a:endParaRPr lang="en-US" dirty="0" smtClean="0"/>
          </a:p>
          <a:p>
            <a:r>
              <a:rPr lang="en-US" dirty="0" smtClean="0"/>
              <a:t>5.Strategic Electronics group</a:t>
            </a:r>
          </a:p>
          <a:p>
            <a:endParaRPr lang="en-US" dirty="0" smtClean="0"/>
          </a:p>
          <a:p>
            <a:r>
              <a:rPr lang="en-US" dirty="0" smtClean="0"/>
              <a:t>6.Instrument group</a:t>
            </a:r>
            <a:endParaRPr lang="en-US" dirty="0"/>
          </a:p>
        </p:txBody>
      </p:sp>
      <p:sp>
        <p:nvSpPr>
          <p:cNvPr id="4" name="Footer Placeholder 3"/>
          <p:cNvSpPr>
            <a:spLocks noGrp="1"/>
          </p:cNvSpPr>
          <p:nvPr>
            <p:ph type="ftr" sz="quarter" idx="11"/>
          </p:nvPr>
        </p:nvSpPr>
        <p:spPr>
          <a:xfrm>
            <a:off x="457200" y="6557946"/>
            <a:ext cx="7543800" cy="228600"/>
          </a:xfrm>
        </p:spPr>
        <p:txBody>
          <a:bodyPr/>
          <a:lstStyle/>
          <a:p>
            <a:r>
              <a:rPr lang="en-US" smtClean="0"/>
              <a:t>INDUSTRIAL POWER AND AUTOMATION GROUP</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configuration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85800" y="1752601"/>
            <a:ext cx="6629400" cy="3847306"/>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Configuration 1</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81000" y="1066800"/>
            <a:ext cx="7467600" cy="5410200"/>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smtClean="0"/>
              <a:t>Configuration 2</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533400" y="1143000"/>
            <a:ext cx="7315200" cy="5486400"/>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533400" y="609600"/>
            <a:ext cx="7086600" cy="5818981"/>
          </a:xfrm>
          <a:prstGeom prst="rect">
            <a:avLst/>
          </a:prstGeom>
          <a:noFill/>
          <a:ln w="9525">
            <a:noFill/>
            <a:miter lim="800000"/>
            <a:headEnd/>
            <a:tailEnd/>
          </a:ln>
          <a:effectLst/>
        </p:spPr>
      </p:pic>
      <p:sp>
        <p:nvSpPr>
          <p:cNvPr id="4"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609600" y="381000"/>
            <a:ext cx="7315200" cy="6096000"/>
          </a:xfrm>
          <a:prstGeom prst="rect">
            <a:avLst/>
          </a:prstGeom>
          <a:noFill/>
          <a:ln w="9525">
            <a:noFill/>
            <a:miter lim="800000"/>
            <a:headEnd/>
            <a:tailEnd/>
          </a:ln>
          <a:effectLst/>
        </p:spPr>
      </p:pic>
      <p:sp>
        <p:nvSpPr>
          <p:cNvPr id="4"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None/>
            </a:pPr>
            <a:endParaRPr lang="en-US" dirty="0" smtClean="0"/>
          </a:p>
          <a:p>
            <a:r>
              <a:rPr lang="en-IN" dirty="0" smtClean="0"/>
              <a:t>M7 V/UHF radio transceivers are software controlled multimode radios providing transmission and reception between 100 MHz to 399.975MHz in areas of civil air traffic, maritime and military </a:t>
            </a:r>
            <a:r>
              <a:rPr lang="en-IN" dirty="0" smtClean="0"/>
              <a:t>application</a:t>
            </a:r>
            <a:endParaRPr lang="en-US" dirty="0"/>
          </a:p>
        </p:txBody>
      </p:sp>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REFERENCES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IN" dirty="0" smtClean="0"/>
              <a:t>1</a:t>
            </a:r>
            <a:r>
              <a:rPr lang="en-IN" dirty="0" smtClean="0"/>
              <a:t>. Park Air systems DIGITAL V/UHF X &amp; DIGITAL V/HF XS Transceivers.</a:t>
            </a:r>
            <a:endParaRPr lang="en-US" dirty="0" smtClean="0"/>
          </a:p>
          <a:p>
            <a:r>
              <a:rPr lang="en-IN" dirty="0" smtClean="0"/>
              <a:t>2. Northrop Grumman (Park Air systems) ATE </a:t>
            </a:r>
            <a:endParaRPr lang="en-US" dirty="0" smtClean="0"/>
          </a:p>
          <a:p>
            <a:r>
              <a:rPr lang="en-IN" dirty="0" smtClean="0"/>
              <a:t>3. http://</a:t>
            </a:r>
            <a:r>
              <a:rPr lang="en-IN" dirty="0" smtClean="0"/>
              <a:t>www.radio-electronics.com/info/antennas/wideband/discone.php</a:t>
            </a:r>
            <a:endParaRPr lang="en-US" dirty="0" smtClean="0"/>
          </a:p>
          <a:p>
            <a:r>
              <a:rPr lang="en-IN" dirty="0" smtClean="0"/>
              <a:t>4. wiki pedia.org</a:t>
            </a:r>
            <a:endParaRPr lang="en-US" dirty="0" smtClean="0"/>
          </a:p>
          <a:p>
            <a:pPr>
              <a:buNone/>
            </a:pPr>
            <a:endParaRPr lang="en-US" dirty="0" smtClean="0"/>
          </a:p>
          <a:p>
            <a:endParaRPr lang="en-US" dirty="0"/>
          </a:p>
        </p:txBody>
      </p:sp>
      <p:sp>
        <p:nvSpPr>
          <p:cNvPr id="5" name="Footer Placeholder 3"/>
          <p:cNvSpPr>
            <a:spLocks noGrp="1"/>
          </p:cNvSpPr>
          <p:nvPr>
            <p:ph type="ftr" sz="quarter" idx="11"/>
          </p:nvPr>
        </p:nvSpPr>
        <p:spPr>
          <a:xfrm>
            <a:off x="457200" y="6557963"/>
            <a:ext cx="7772400" cy="228600"/>
          </a:xfrm>
        </p:spPr>
        <p:txBody>
          <a:bodyPr/>
          <a:lstStyle/>
          <a:p>
            <a:r>
              <a:rPr lang="en-US" smtClean="0"/>
              <a:t>INDUSTRIAL POWER AND AUTOMATION GROUP</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7239000" cy="1524000"/>
          </a:xfrm>
        </p:spPr>
        <p:txBody>
          <a:bodyPr/>
          <a:lstStyle/>
          <a:p>
            <a:pPr algn="ctr"/>
            <a:r>
              <a:rPr lang="en-US" dirty="0" smtClean="0"/>
              <a:t>Thank you</a:t>
            </a:r>
            <a:endParaRPr lang="en-US" dirty="0"/>
          </a:p>
        </p:txBody>
      </p:sp>
      <p:sp>
        <p:nvSpPr>
          <p:cNvPr id="4"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V/UHF RADIO</a:t>
            </a:r>
            <a:endParaRPr lang="en-US" dirty="0"/>
          </a:p>
        </p:txBody>
      </p:sp>
      <p:sp>
        <p:nvSpPr>
          <p:cNvPr id="3" name="Content Placeholder 2"/>
          <p:cNvSpPr>
            <a:spLocks noGrp="1"/>
          </p:cNvSpPr>
          <p:nvPr>
            <p:ph idx="1"/>
          </p:nvPr>
        </p:nvSpPr>
        <p:spPr/>
        <p:txBody>
          <a:bodyPr>
            <a:normAutofit/>
          </a:bodyPr>
          <a:lstStyle/>
          <a:p>
            <a:r>
              <a:rPr lang="en-US" dirty="0" smtClean="0"/>
              <a:t>M7 VHF/UHF range of radios is designed for defense forces fulfilling a comprehensive range of demanding communication needs in the fixed, maritime, deployable applications.</a:t>
            </a:r>
          </a:p>
          <a:p>
            <a:pPr fontAlgn="ctr"/>
            <a:r>
              <a:rPr lang="en-US" dirty="0" smtClean="0"/>
              <a:t>High RF power: 50W AM, 100W FM</a:t>
            </a:r>
          </a:p>
          <a:p>
            <a:pPr fontAlgn="ctr"/>
            <a:r>
              <a:rPr lang="en-US" dirty="0" smtClean="0"/>
              <a:t>Multimode software defined radio</a:t>
            </a:r>
          </a:p>
          <a:p>
            <a:pPr fontAlgn="ctr"/>
            <a:r>
              <a:rPr lang="en-US" dirty="0" smtClean="0"/>
              <a:t>Electronic protection measures (EPM)</a:t>
            </a:r>
          </a:p>
          <a:p>
            <a:pPr fontAlgn="ctr"/>
            <a:r>
              <a:rPr lang="en-US" dirty="0" smtClean="0"/>
              <a:t>Continuous AM and FM coverage from 100MHz - 400MHz</a:t>
            </a:r>
          </a:p>
          <a:p>
            <a:pPr fontAlgn="ctr"/>
            <a:r>
              <a:rPr lang="en-US" dirty="0" smtClean="0"/>
              <a:t>Integrated Power Supply</a:t>
            </a:r>
          </a:p>
          <a:p>
            <a:pPr fontAlgn="ctr"/>
            <a:endParaRPr lang="en-US" dirty="0" smtClean="0"/>
          </a:p>
          <a:p>
            <a:pPr fontAlgn="ctr"/>
            <a:endParaRPr lang="en-US" dirty="0" smtClean="0"/>
          </a:p>
          <a:p>
            <a:endParaRPr lang="en-US" dirty="0" smtClean="0"/>
          </a:p>
          <a:p>
            <a:endParaRPr lang="en-US" dirty="0" smtClean="0"/>
          </a:p>
          <a:p>
            <a:endParaRPr lang="en-US" dirty="0"/>
          </a:p>
        </p:txBody>
      </p:sp>
      <p:sp>
        <p:nvSpPr>
          <p:cNvPr id="5" name="Footer Placeholder 3"/>
          <p:cNvSpPr>
            <a:spLocks noGrp="1"/>
          </p:cNvSpPr>
          <p:nvPr>
            <p:ph type="ftr" sz="quarter" idx="11"/>
          </p:nvPr>
        </p:nvSpPr>
        <p:spPr>
          <a:xfrm>
            <a:off x="457200" y="6557946"/>
            <a:ext cx="7467600" cy="228600"/>
          </a:xfrm>
        </p:spPr>
        <p:txBody>
          <a:bodyPr/>
          <a:lstStyle/>
          <a:p>
            <a:r>
              <a:rPr lang="en-US" smtClean="0"/>
              <a:t>INDUSTRIAL POWER AND AUTOMATION GROUP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M7 is ideally suited for dual use operations  </a:t>
            </a:r>
          </a:p>
          <a:p>
            <a:r>
              <a:rPr lang="en-US" dirty="0" smtClean="0"/>
              <a:t>continuous AM and FM coverage from 100 to 400 MHz includes </a:t>
            </a:r>
          </a:p>
          <a:p>
            <a:r>
              <a:rPr lang="en-US" dirty="0" smtClean="0"/>
              <a:t>118-137 MHz Commercial ATC  </a:t>
            </a:r>
          </a:p>
          <a:p>
            <a:r>
              <a:rPr lang="en-US" dirty="0" smtClean="0"/>
              <a:t> 137-156 MHz Land Mobile band</a:t>
            </a:r>
          </a:p>
          <a:p>
            <a:r>
              <a:rPr lang="en-US" dirty="0" smtClean="0"/>
              <a:t>156-163 MHz Maritime band and </a:t>
            </a:r>
          </a:p>
          <a:p>
            <a:r>
              <a:rPr lang="en-US" dirty="0" smtClean="0"/>
              <a:t>225-400 MHz Military band. </a:t>
            </a:r>
            <a:endParaRPr lang="en-US" dirty="0"/>
          </a:p>
        </p:txBody>
      </p:sp>
      <p:sp>
        <p:nvSpPr>
          <p:cNvPr id="5" name="Footer Placeholder 3"/>
          <p:cNvSpPr>
            <a:spLocks noGrp="1"/>
          </p:cNvSpPr>
          <p:nvPr>
            <p:ph type="ftr" sz="quarter" idx="11"/>
          </p:nvPr>
        </p:nvSpPr>
        <p:spPr>
          <a:xfrm>
            <a:off x="3352800" y="6477000"/>
            <a:ext cx="4800600" cy="228600"/>
          </a:xfrm>
        </p:spPr>
        <p:txBody>
          <a:bodyPr/>
          <a:lstStyle/>
          <a:p>
            <a:r>
              <a:rPr lang="en-US" smtClean="0"/>
              <a:t>INDUSTRIAL POWER AND AUTOMATION GROUP</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28600" y="533400"/>
            <a:ext cx="7696200" cy="5791200"/>
          </a:xfrm>
          <a:prstGeom prst="rect">
            <a:avLst/>
          </a:prstGeom>
          <a:noFill/>
          <a:ln w="9525">
            <a:noFill/>
            <a:miter lim="800000"/>
            <a:headEnd/>
            <a:tailEnd/>
          </a:ln>
          <a:effectLst/>
        </p:spPr>
      </p:pic>
      <p:sp>
        <p:nvSpPr>
          <p:cNvPr id="4" name="Footer Placeholder 3"/>
          <p:cNvSpPr>
            <a:spLocks noGrp="1"/>
          </p:cNvSpPr>
          <p:nvPr>
            <p:ph type="ftr" sz="quarter" idx="11"/>
          </p:nvPr>
        </p:nvSpPr>
        <p:spPr>
          <a:xfrm>
            <a:off x="457200" y="6557963"/>
            <a:ext cx="7696200" cy="228600"/>
          </a:xfrm>
        </p:spPr>
        <p:txBody>
          <a:bodyPr/>
          <a:lstStyle/>
          <a:p>
            <a:r>
              <a:rPr lang="en-US" smtClean="0"/>
              <a:t>INDUSTRIAL POWER AND AUTOMATION GROUP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fontScale="90000"/>
          </a:bodyPr>
          <a:lstStyle/>
          <a:p>
            <a:r>
              <a:rPr lang="en-US" dirty="0" smtClean="0"/>
              <a:t>Block diagram of v/uhf radio</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85800" y="1447800"/>
            <a:ext cx="7086600" cy="5029200"/>
          </a:xfrm>
          <a:prstGeom prst="rect">
            <a:avLst/>
          </a:prstGeom>
          <a:noFill/>
          <a:ln w="9525">
            <a:noFill/>
            <a:miter lim="800000"/>
            <a:headEnd/>
            <a:tailEnd/>
          </a:ln>
          <a:effectLst/>
        </p:spPr>
      </p:pic>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specifications</a:t>
            </a:r>
            <a:endParaRPr lang="en-US" dirty="0"/>
          </a:p>
        </p:txBody>
      </p:sp>
      <p:sp>
        <p:nvSpPr>
          <p:cNvPr id="3" name="Content Placeholder 2"/>
          <p:cNvSpPr>
            <a:spLocks noGrp="1"/>
          </p:cNvSpPr>
          <p:nvPr>
            <p:ph idx="1"/>
          </p:nvPr>
        </p:nvSpPr>
        <p:spPr/>
        <p:txBody>
          <a:bodyPr/>
          <a:lstStyle/>
          <a:p>
            <a:r>
              <a:rPr lang="en-US" dirty="0" smtClean="0"/>
              <a:t>Harmonics</a:t>
            </a:r>
          </a:p>
          <a:p>
            <a:r>
              <a:rPr lang="en-US" dirty="0" smtClean="0"/>
              <a:t>Modulation</a:t>
            </a:r>
          </a:p>
          <a:p>
            <a:r>
              <a:rPr lang="en-US" dirty="0" smtClean="0"/>
              <a:t>Sensitivity</a:t>
            </a:r>
          </a:p>
          <a:p>
            <a:r>
              <a:rPr lang="en-US" dirty="0" smtClean="0"/>
              <a:t>Selectivity</a:t>
            </a:r>
          </a:p>
          <a:p>
            <a:r>
              <a:rPr lang="en-US" dirty="0" smtClean="0"/>
              <a:t>Frequency response</a:t>
            </a:r>
          </a:p>
          <a:p>
            <a:r>
              <a:rPr lang="en-US" dirty="0" smtClean="0"/>
              <a:t>Distortion</a:t>
            </a:r>
          </a:p>
          <a:p>
            <a:r>
              <a:rPr lang="en-US" dirty="0" smtClean="0"/>
              <a:t>squelch    </a:t>
            </a:r>
            <a:endParaRPr lang="en-US" dirty="0"/>
          </a:p>
        </p:txBody>
      </p:sp>
      <p:sp>
        <p:nvSpPr>
          <p:cNvPr id="5" name="Footer Placeholder 3"/>
          <p:cNvSpPr>
            <a:spLocks noGrp="1"/>
          </p:cNvSpPr>
          <p:nvPr>
            <p:ph type="ftr" sz="quarter" idx="11"/>
          </p:nvPr>
        </p:nvSpPr>
        <p:spPr>
          <a:xfrm>
            <a:off x="457200" y="6557963"/>
            <a:ext cx="7696200" cy="228600"/>
          </a:xfrm>
        </p:spPr>
        <p:txBody>
          <a:bodyPr/>
          <a:lstStyle/>
          <a:p>
            <a:r>
              <a:rPr lang="en-US" smtClean="0"/>
              <a:t>INDUSTRIAL POWER AND AUTOMATION GROUP</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control unit</a:t>
            </a:r>
            <a:endParaRPr lang="en-US" dirty="0"/>
          </a:p>
        </p:txBody>
      </p:sp>
      <p:sp>
        <p:nvSpPr>
          <p:cNvPr id="3" name="Content Placeholder 2"/>
          <p:cNvSpPr>
            <a:spLocks noGrp="1"/>
          </p:cNvSpPr>
          <p:nvPr>
            <p:ph idx="1"/>
          </p:nvPr>
        </p:nvSpPr>
        <p:spPr/>
        <p:txBody>
          <a:bodyPr/>
          <a:lstStyle/>
          <a:p>
            <a:r>
              <a:rPr lang="en-IN" dirty="0" smtClean="0"/>
              <a:t>The DIGITAL V/UHF C remote controller allows one or more DIGITAL V/UHF  radios to be operated from a remote location</a:t>
            </a:r>
          </a:p>
          <a:p>
            <a:r>
              <a:rPr lang="en-IN" dirty="0" smtClean="0"/>
              <a:t>The Control Head can also be used separately as a Remote Controller</a:t>
            </a:r>
          </a:p>
          <a:p>
            <a:r>
              <a:rPr lang="en-US" dirty="0" smtClean="0"/>
              <a:t>the desktop controller consists of an AC/DC power supply and an interface card.</a:t>
            </a:r>
          </a:p>
          <a:p>
            <a:endParaRPr lang="en-US" dirty="0"/>
          </a:p>
        </p:txBody>
      </p:sp>
      <p:sp>
        <p:nvSpPr>
          <p:cNvPr id="5" name="Footer Placeholder 3"/>
          <p:cNvSpPr>
            <a:spLocks noGrp="1"/>
          </p:cNvSpPr>
          <p:nvPr>
            <p:ph type="ftr" sz="quarter" idx="11"/>
          </p:nvPr>
        </p:nvSpPr>
        <p:spPr>
          <a:xfrm>
            <a:off x="457200" y="6557963"/>
            <a:ext cx="7543800" cy="228600"/>
          </a:xfrm>
        </p:spPr>
        <p:txBody>
          <a:bodyPr/>
          <a:lstStyle/>
          <a:p>
            <a:r>
              <a:rPr lang="en-US" smtClean="0"/>
              <a:t>INDUSTRIAL POWER AND AUTOMATION GROUP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6096000" cy="746760"/>
          </a:xfrm>
        </p:spPr>
        <p:txBody>
          <a:bodyPr>
            <a:normAutofit/>
          </a:bodyPr>
          <a:lstStyle/>
          <a:p>
            <a:endParaRPr lang="en-US" dirty="0"/>
          </a:p>
        </p:txBody>
      </p:sp>
      <p:pic>
        <p:nvPicPr>
          <p:cNvPr id="3" name="Content Placeholder 2"/>
          <p:cNvPicPr>
            <a:picLocks noGrp="1" noChangeAspect="1" noChangeArrowheads="1"/>
          </p:cNvPicPr>
          <p:nvPr>
            <p:ph idx="1"/>
          </p:nvPr>
        </p:nvPicPr>
        <p:blipFill>
          <a:blip r:embed="rId2" cstate="print"/>
          <a:srcRect/>
          <a:stretch>
            <a:fillRect/>
          </a:stretch>
        </p:blipFill>
        <p:spPr bwMode="auto">
          <a:xfrm>
            <a:off x="304800" y="1676400"/>
            <a:ext cx="3886200" cy="4190999"/>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4343400" y="2438400"/>
            <a:ext cx="3409950" cy="3048000"/>
          </a:xfrm>
          <a:prstGeom prst="rect">
            <a:avLst/>
          </a:prstGeom>
          <a:noFill/>
          <a:ln w="9525">
            <a:noFill/>
            <a:miter lim="800000"/>
            <a:headEnd/>
            <a:tailEnd/>
          </a:ln>
          <a:effectLst/>
        </p:spPr>
      </p:pic>
      <p:sp>
        <p:nvSpPr>
          <p:cNvPr id="6" name="Footer Placeholder 3"/>
          <p:cNvSpPr>
            <a:spLocks noGrp="1"/>
          </p:cNvSpPr>
          <p:nvPr>
            <p:ph type="ftr" sz="quarter" idx="11"/>
          </p:nvPr>
        </p:nvSpPr>
        <p:spPr>
          <a:xfrm>
            <a:off x="457200" y="6557963"/>
            <a:ext cx="7620000" cy="228600"/>
          </a:xfrm>
        </p:spPr>
        <p:txBody>
          <a:bodyPr/>
          <a:lstStyle/>
          <a:p>
            <a:r>
              <a:rPr lang="en-US" smtClean="0"/>
              <a:t>INDUSTRIAL POWER AND AUTOMATION GROUP</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762</TotalTime>
  <Words>725</Words>
  <Application>Microsoft Office PowerPoint</Application>
  <PresentationFormat>On-screen Show (4:3)</PresentationFormat>
  <Paragraphs>142</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Industrial training in  Hyderabad</vt:lpstr>
      <vt:lpstr>Ecil Organization profile</vt:lpstr>
      <vt:lpstr>Digital V/UHF RADIO</vt:lpstr>
      <vt:lpstr>Slide 4</vt:lpstr>
      <vt:lpstr>Slide 5</vt:lpstr>
      <vt:lpstr>Block diagram of v/uhf radio</vt:lpstr>
      <vt:lpstr>specifications</vt:lpstr>
      <vt:lpstr>Remote control unit</vt:lpstr>
      <vt:lpstr>Slide 9</vt:lpstr>
      <vt:lpstr>Tuning the Radio</vt:lpstr>
      <vt:lpstr>Tuning by Recalling a Stored Waveform Profile</vt:lpstr>
      <vt:lpstr>Tuning by Recalling a Stored Frequency Preset </vt:lpstr>
      <vt:lpstr>E1 RADIO INTERCONNECT</vt:lpstr>
      <vt:lpstr>features</vt:lpstr>
      <vt:lpstr>Analogue Networks: </vt:lpstr>
      <vt:lpstr>General characteristics</vt:lpstr>
      <vt:lpstr>E1 time slots</vt:lpstr>
      <vt:lpstr>Functional Description </vt:lpstr>
      <vt:lpstr>MARC Functionality </vt:lpstr>
      <vt:lpstr>System configuration</vt:lpstr>
      <vt:lpstr>Configuration 1</vt:lpstr>
      <vt:lpstr>Configuration 2</vt:lpstr>
      <vt:lpstr>Slide 23</vt:lpstr>
      <vt:lpstr>Slide 24</vt:lpstr>
      <vt:lpstr>CONCLUSION</vt:lpstr>
      <vt:lpstr>REFERENCES </vt:lpstr>
      <vt:lpstr>Thank you</vt:lpstr>
    </vt:vector>
  </TitlesOfParts>
  <Company>nitc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training report on </dc:title>
  <dc:creator>m110300ee</dc:creator>
  <cp:lastModifiedBy>eed</cp:lastModifiedBy>
  <cp:revision>94</cp:revision>
  <dcterms:created xsi:type="dcterms:W3CDTF">2012-11-20T06:04:38Z</dcterms:created>
  <dcterms:modified xsi:type="dcterms:W3CDTF">2012-11-30T08:46:26Z</dcterms:modified>
</cp:coreProperties>
</file>