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8" r:id="rId12"/>
    <p:sldId id="267" r:id="rId13"/>
    <p:sldId id="269" r:id="rId14"/>
    <p:sldId id="265" r:id="rId15"/>
    <p:sldId id="277" r:id="rId16"/>
    <p:sldId id="270" r:id="rId17"/>
    <p:sldId id="271" r:id="rId18"/>
    <p:sldId id="273" r:id="rId19"/>
    <p:sldId id="272" r:id="rId20"/>
    <p:sldId id="274" r:id="rId21"/>
    <p:sldId id="275" r:id="rId22"/>
    <p:sldId id="284" r:id="rId23"/>
    <p:sldId id="285" r:id="rId24"/>
    <p:sldId id="276" r:id="rId25"/>
    <p:sldId id="282" r:id="rId26"/>
    <p:sldId id="283" r:id="rId27"/>
    <p:sldId id="279" r:id="rId28"/>
    <p:sldId id="280" r:id="rId29"/>
    <p:sldId id="281" r:id="rId30"/>
    <p:sldId id="300" r:id="rId31"/>
    <p:sldId id="301" r:id="rId32"/>
    <p:sldId id="302" r:id="rId33"/>
    <p:sldId id="303" r:id="rId34"/>
    <p:sldId id="304" r:id="rId35"/>
    <p:sldId id="30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F9753-F6DF-44EF-BE0F-B1DA6A865766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2EE32-7F71-49E5-B035-F27BF17CF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8575" y="801688"/>
            <a:ext cx="4260850" cy="319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9972"/>
            <a:ext cx="5029200" cy="36029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8575" y="801688"/>
            <a:ext cx="4260850" cy="319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9972"/>
            <a:ext cx="5029200" cy="36029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8575" y="801688"/>
            <a:ext cx="4260850" cy="319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9972"/>
            <a:ext cx="5029200" cy="36029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8575" y="801688"/>
            <a:ext cx="4260850" cy="3195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9972"/>
            <a:ext cx="5029200" cy="36029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4435-9C6F-44F3-BB07-B94744A7805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5638-354E-4C74-94C3-0D5D0F82DDEC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42C4-D484-4312-A5EF-1B61996E2CC3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4D02-7F6F-4304-A2B0-75BD6C4E309F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DA6A-962F-4719-A9C4-A0AD3A67B5C2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54F-92BF-47B0-8162-FC43071FAA06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E438-52C6-4249-91C8-356DDBDDFA87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14C-ED33-4C77-87CE-AAB0362317F4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AAC5-C51F-4138-9E08-8D8EE798328F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47BE-412E-4F3E-9D5A-4953B84A6E85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6A97-B3A3-4E39-841C-78B9353D6EA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  <a:lum/>
          </a:blip>
          <a:srcRect/>
          <a:stretch>
            <a:fillRect l="-59000" r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E439-981B-40F3-B2E8-9A14588B0392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sajingopi IPA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FE2D9-4DD6-4898-81E7-5726958FC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d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l="-59000" r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PRESENTATION ON </a:t>
            </a:r>
            <a:br>
              <a:rPr lang="en-US" sz="5400" b="1" dirty="0" smtClean="0">
                <a:solidFill>
                  <a:schemeClr val="bg1"/>
                </a:solidFill>
              </a:rPr>
            </a:br>
            <a:r>
              <a:rPr lang="en-US" sz="5400" b="1" dirty="0" smtClean="0">
                <a:solidFill>
                  <a:schemeClr val="bg1"/>
                </a:solidFill>
              </a:rPr>
              <a:t>INDUSTRIAL TRAINING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810000"/>
            <a:ext cx="6400800" cy="1752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By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Sajin Gopi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M110123EE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IPA,EED,NITC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GUJARAT REFINERY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THIS IS THE LARGEST REFINERY IN </a:t>
            </a:r>
            <a:r>
              <a:rPr lang="en-US" dirty="0" smtClean="0"/>
              <a:t>WESTERN INDIA</a:t>
            </a:r>
            <a:r>
              <a:rPr lang="en-US" dirty="0"/>
              <a:t>. IT WAS COMMISSIONED IN 1965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PRODUCTS PRODUCED BY THE REFINERY </a:t>
            </a:r>
            <a:r>
              <a:rPr lang="en-US" dirty="0" smtClean="0"/>
              <a:t>IS TO </a:t>
            </a:r>
            <a:r>
              <a:rPr lang="en-US" dirty="0"/>
              <a:t>SERVES TO DEMAND FOR </a:t>
            </a:r>
            <a:r>
              <a:rPr lang="en-US" dirty="0" smtClean="0"/>
              <a:t>PETROLEUM PRODUCTS </a:t>
            </a:r>
            <a:r>
              <a:rPr lang="en-US" dirty="0"/>
              <a:t>IN WESTERN &amp; NORTHERN INDIA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CRUDE OIL FOR THE REFINERY IS DIRECTLY  COMING FROM THE BOMBAY HIGH BY PIPELINE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D68A-BB8E-43AA-9B0A-0EDDD639AED4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crude processing capacity of 18 million metric </a:t>
            </a:r>
            <a:r>
              <a:rPr lang="en-US" dirty="0" err="1"/>
              <a:t>tonnes</a:t>
            </a:r>
            <a:r>
              <a:rPr lang="en-US" dirty="0"/>
              <a:t> per </a:t>
            </a:r>
            <a:r>
              <a:rPr lang="en-US" dirty="0" smtClean="0"/>
              <a:t>annum</a:t>
            </a:r>
          </a:p>
          <a:p>
            <a:r>
              <a:rPr lang="en-US" dirty="0"/>
              <a:t>petrochemical </a:t>
            </a:r>
            <a:r>
              <a:rPr lang="en-US" dirty="0" smtClean="0"/>
              <a:t>products</a:t>
            </a:r>
            <a:r>
              <a:rPr lang="en-US" dirty="0"/>
              <a:t> Linear Alkyl Benzene (LAB), Polypropylene Feed </a:t>
            </a:r>
            <a:r>
              <a:rPr lang="en-US" dirty="0" smtClean="0"/>
              <a:t>Stock </a:t>
            </a:r>
            <a:r>
              <a:rPr lang="en-US" dirty="0"/>
              <a:t>&amp; Polymer Grade Hexane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3324-4902-4C54-847E-AC92B77F3BC5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Five Atmospheric Units (ADUs)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gasoline, naphtha, kerosene and gas oil</a:t>
            </a:r>
          </a:p>
          <a:p>
            <a:r>
              <a:rPr lang="en-US" b="1" dirty="0" smtClean="0"/>
              <a:t>Vacuum distillation Unit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 smtClean="0"/>
              <a:t>preheated, atmospheric tower</a:t>
            </a:r>
          </a:p>
          <a:p>
            <a:r>
              <a:rPr lang="en-US" b="1" dirty="0" smtClean="0"/>
              <a:t>Catalytic Reforming  Unit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dirty="0" smtClean="0"/>
              <a:t>zeolite based catalyst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higher molecular weight component in to  light      molecules including LPG, gasoline, diesel</a:t>
            </a:r>
          </a:p>
          <a:p>
            <a:r>
              <a:rPr lang="en-US" b="1" dirty="0" smtClean="0"/>
              <a:t>Fluidized Catalytic Cracking Unit</a:t>
            </a:r>
          </a:p>
          <a:p>
            <a:r>
              <a:rPr lang="en-US" b="1" dirty="0" smtClean="0"/>
              <a:t>Hydro-cracking Unit</a:t>
            </a:r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76B0-F938-4067-B515-5E36CDE48A5F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REFINERY LAYOUT</a:t>
            </a:r>
            <a:endParaRPr lang="en-US" b="1" dirty="0"/>
          </a:p>
        </p:txBody>
      </p:sp>
      <p:pic>
        <p:nvPicPr>
          <p:cNvPr id="4" name="Picture" descr="A description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DF1F-123B-4628-8A74-461C5503444B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PRODUCTS DIAGRAM</a:t>
            </a:r>
            <a:endParaRPr lang="en-US" b="1" dirty="0"/>
          </a:p>
        </p:txBody>
      </p:sp>
      <p:pic>
        <p:nvPicPr>
          <p:cNvPr id="4" name="Content Placeholder 3" descr="C:\Users\user\AppData\Desktop\Captur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7990-A742-4D1E-8081-1DB5BFA01DD0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CONTROL REQUIREMENT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3225" indent="-403225">
              <a:spcBef>
                <a:spcPts val="700"/>
              </a:spcBef>
              <a:buClr>
                <a:srgbClr val="578963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Distribution of control system across the plant.</a:t>
            </a:r>
          </a:p>
          <a:p>
            <a:pPr marL="403225" indent="-403225">
              <a:spcBef>
                <a:spcPts val="700"/>
              </a:spcBef>
              <a:buClr>
                <a:srgbClr val="578963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Integration of complete plant data with the other plants &amp; management information system.</a:t>
            </a:r>
          </a:p>
          <a:p>
            <a:pPr marL="403225" indent="-403225">
              <a:spcBef>
                <a:spcPts val="700"/>
              </a:spcBef>
              <a:buClr>
                <a:srgbClr val="578963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Involves high speed networks for data transmission at various levels.</a:t>
            </a:r>
          </a:p>
          <a:p>
            <a:pPr marL="403225" indent="-403225">
              <a:spcBef>
                <a:spcPts val="700"/>
              </a:spcBef>
              <a:buClr>
                <a:srgbClr val="578963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System expandability &amp; flexibility.</a:t>
            </a:r>
          </a:p>
          <a:p>
            <a:pPr marL="403225" indent="-403225">
              <a:spcBef>
                <a:spcPts val="700"/>
              </a:spcBef>
              <a:buClr>
                <a:srgbClr val="578963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Redundancy at various levels.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007C-8CE9-4084-B9C9-FC142BAFCA69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DCS &amp; PLC SYSTEMS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DCS                 MONITORING</a:t>
            </a:r>
          </a:p>
          <a:p>
            <a:pPr>
              <a:buNone/>
            </a:pPr>
            <a:r>
              <a:rPr lang="en-US" dirty="0" smtClean="0"/>
              <a:t>                           CONTROL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ALARM</a:t>
            </a:r>
          </a:p>
          <a:p>
            <a:r>
              <a:rPr lang="en-US" dirty="0" smtClean="0"/>
              <a:t>PLC                 SHUT DOWN</a:t>
            </a:r>
          </a:p>
          <a:p>
            <a:pPr>
              <a:buNone/>
            </a:pPr>
            <a:r>
              <a:rPr lang="en-US" dirty="0" smtClean="0"/>
              <a:t>                           INTERLOCKING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SEQUENCING OF PROCESS PLANTS </a:t>
            </a:r>
          </a:p>
          <a:p>
            <a:pPr>
              <a:buNone/>
            </a:pPr>
            <a:r>
              <a:rPr lang="en-US" dirty="0" smtClean="0"/>
              <a:t>                            (200ms Scanning Time)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52600" y="19050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752600" y="3657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E43-3A28-472F-BD73-907B4FDA5FB0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DCS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AppData\Desktop\dc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9144000" cy="5334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065C-774F-4668-954F-91DF358508DE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b="1" dirty="0" smtClean="0"/>
              <a:t>ABB SYSTEM CABINET(DCS)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PM510  </a:t>
            </a:r>
            <a:r>
              <a:rPr lang="en-US" sz="2800" dirty="0" smtClean="0"/>
              <a:t>                  </a:t>
            </a:r>
            <a:r>
              <a:rPr lang="en-US" sz="2400" dirty="0" smtClean="0"/>
              <a:t>//</a:t>
            </a:r>
            <a:r>
              <a:rPr lang="en-US" sz="2400" dirty="0"/>
              <a:t>PROCESSOR( WITH </a:t>
            </a:r>
            <a:r>
              <a:rPr lang="en-US" sz="2400" dirty="0" smtClean="0"/>
              <a:t>ITS REDUNDANT</a:t>
            </a:r>
            <a:r>
              <a:rPr lang="en-US" sz="2400" dirty="0"/>
              <a:t>) </a:t>
            </a:r>
            <a:endParaRPr lang="en-US" sz="2800" dirty="0"/>
          </a:p>
          <a:p>
            <a:r>
              <a:rPr lang="en-US" sz="2800" b="1" dirty="0"/>
              <a:t>PM510</a:t>
            </a:r>
          </a:p>
          <a:p>
            <a:r>
              <a:rPr lang="en-US" sz="2800" b="1" dirty="0"/>
              <a:t>SC510 </a:t>
            </a:r>
            <a:r>
              <a:rPr lang="en-US" sz="2800" dirty="0"/>
              <a:t>                    </a:t>
            </a:r>
            <a:r>
              <a:rPr lang="en-US" sz="2800" dirty="0" smtClean="0"/>
              <a:t> </a:t>
            </a:r>
            <a:r>
              <a:rPr lang="en-US" sz="2400" dirty="0"/>
              <a:t>//CARRIER TO DNS (NETWORK)</a:t>
            </a:r>
            <a:endParaRPr lang="en-US" sz="2800" dirty="0"/>
          </a:p>
          <a:p>
            <a:r>
              <a:rPr lang="en-US" sz="2800" b="1" dirty="0"/>
              <a:t>SC510</a:t>
            </a:r>
          </a:p>
          <a:p>
            <a:pPr algn="r"/>
            <a:r>
              <a:rPr lang="en-US" sz="2800" b="1" dirty="0"/>
              <a:t>CI540 </a:t>
            </a:r>
            <a:r>
              <a:rPr lang="en-US" sz="2800" dirty="0"/>
              <a:t>                    </a:t>
            </a:r>
            <a:r>
              <a:rPr lang="en-US" sz="2800" dirty="0" smtClean="0"/>
              <a:t>  </a:t>
            </a:r>
            <a:r>
              <a:rPr lang="en-US" sz="2400" dirty="0"/>
              <a:t>// LAN NETWORK (to communicate with other DCS)</a:t>
            </a:r>
            <a:endParaRPr lang="en-US" sz="2800" dirty="0"/>
          </a:p>
          <a:p>
            <a:r>
              <a:rPr lang="en-US" sz="2800" b="1" dirty="0"/>
              <a:t>CI540</a:t>
            </a:r>
          </a:p>
          <a:p>
            <a:endParaRPr lang="en-US" dirty="0"/>
          </a:p>
        </p:txBody>
      </p:sp>
      <p:pic>
        <p:nvPicPr>
          <p:cNvPr id="4098" name="Picture 2" descr="C:\Users\user\AppData\Desktop\SYSTEM CABI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4114800"/>
            <a:ext cx="2743201" cy="25145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56A1-1D82-4C72-A6B0-C59CECA211DF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ABB SYSTEM CABINET(PLC)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PAC </a:t>
            </a:r>
            <a:r>
              <a:rPr lang="en-US" dirty="0"/>
              <a:t>                           </a:t>
            </a:r>
            <a:r>
              <a:rPr lang="en-US" dirty="0" smtClean="0"/>
              <a:t> </a:t>
            </a:r>
            <a:r>
              <a:rPr lang="en-US" sz="2800" dirty="0"/>
              <a:t>//POWER SUPPLY </a:t>
            </a:r>
            <a:endParaRPr lang="en-US" dirty="0"/>
          </a:p>
          <a:p>
            <a:r>
              <a:rPr lang="en-US" b="1" dirty="0"/>
              <a:t>PAC</a:t>
            </a:r>
          </a:p>
          <a:p>
            <a:r>
              <a:rPr lang="en-US" b="1" dirty="0"/>
              <a:t>MAI32NAD </a:t>
            </a:r>
            <a:r>
              <a:rPr lang="en-US" dirty="0"/>
              <a:t>              </a:t>
            </a:r>
            <a:r>
              <a:rPr lang="en-US" dirty="0" smtClean="0"/>
              <a:t> </a:t>
            </a:r>
            <a:r>
              <a:rPr lang="en-US" sz="2800" dirty="0"/>
              <a:t>//ANALOG INPUT MODULE</a:t>
            </a:r>
            <a:endParaRPr lang="en-US" dirty="0"/>
          </a:p>
          <a:p>
            <a:r>
              <a:rPr lang="en-US" b="1" dirty="0" smtClean="0"/>
              <a:t>MAI32NAD</a:t>
            </a:r>
          </a:p>
          <a:p>
            <a:r>
              <a:rPr lang="en-US" b="1" dirty="0"/>
              <a:t>MSROX 1                    </a:t>
            </a:r>
            <a:r>
              <a:rPr lang="en-US" sz="2800" dirty="0" smtClean="0"/>
              <a:t>//</a:t>
            </a:r>
            <a:r>
              <a:rPr lang="en-US" sz="2800" dirty="0"/>
              <a:t>TRANSMISSION TO </a:t>
            </a:r>
            <a:r>
              <a:rPr lang="en-US" sz="2800" dirty="0" smtClean="0"/>
              <a:t>ENGINEER</a:t>
            </a:r>
          </a:p>
          <a:p>
            <a:pPr algn="r">
              <a:buNone/>
            </a:pPr>
            <a:r>
              <a:rPr lang="en-US" sz="2800" dirty="0"/>
              <a:t> </a:t>
            </a:r>
            <a:r>
              <a:rPr lang="en-US" sz="2800" dirty="0" smtClean="0"/>
              <a:t>STATION AND LOGGER</a:t>
            </a:r>
            <a:endParaRPr lang="en-US" dirty="0"/>
          </a:p>
          <a:p>
            <a:r>
              <a:rPr lang="en-US" b="1" dirty="0" smtClean="0"/>
              <a:t>MSROX </a:t>
            </a:r>
            <a:r>
              <a:rPr lang="en-US" b="1" dirty="0"/>
              <a:t>1</a:t>
            </a:r>
          </a:p>
          <a:p>
            <a:r>
              <a:rPr lang="en-US" b="1" dirty="0"/>
              <a:t>MPP  </a:t>
            </a:r>
            <a:r>
              <a:rPr lang="en-US" dirty="0"/>
              <a:t>                          </a:t>
            </a:r>
            <a:r>
              <a:rPr lang="en-US" dirty="0" smtClean="0"/>
              <a:t> </a:t>
            </a:r>
            <a:r>
              <a:rPr lang="en-US" sz="2800" dirty="0"/>
              <a:t>//PROCESSOR (TRIPLE </a:t>
            </a:r>
            <a:r>
              <a:rPr lang="en-US" sz="2800" dirty="0" smtClean="0"/>
              <a:t>MODULAR</a:t>
            </a:r>
          </a:p>
          <a:p>
            <a:pPr algn="r">
              <a:buNone/>
            </a:pPr>
            <a:r>
              <a:rPr lang="en-US" sz="2800" dirty="0" smtClean="0"/>
              <a:t>REDUCTANT)</a:t>
            </a:r>
            <a:endParaRPr lang="en-US" sz="2800" dirty="0"/>
          </a:p>
          <a:p>
            <a:r>
              <a:rPr lang="en-US" b="1" dirty="0"/>
              <a:t>MPP</a:t>
            </a:r>
          </a:p>
          <a:p>
            <a:r>
              <a:rPr lang="en-US" b="1" dirty="0"/>
              <a:t>MPP</a:t>
            </a:r>
          </a:p>
          <a:p>
            <a:endParaRPr lang="en-US" dirty="0"/>
          </a:p>
        </p:txBody>
      </p:sp>
      <p:pic>
        <p:nvPicPr>
          <p:cNvPr id="4" name="Picture 2" descr="C:\Users\user\AppData\Desktop\SYSTEM CABI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4953000"/>
            <a:ext cx="1745673" cy="160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2012-BB2E-46B0-B7CC-97A8F891E859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INDEX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PROFILE</a:t>
            </a:r>
          </a:p>
          <a:p>
            <a:r>
              <a:rPr lang="en-US" dirty="0" smtClean="0"/>
              <a:t>COMPANY PRODUCT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CONTROL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CBDC-1D33-4797-80F1-305D00191F0B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DCS FOR DHDS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AppData\Desktop\D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7774"/>
            <a:ext cx="9144000" cy="5610226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DE5D9-DBDF-49C9-9790-AD3379C53585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CONTROL STATIONS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b="1" dirty="0" smtClean="0"/>
              <a:t>DCS</a:t>
            </a: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OPERATING                                   ENGINEERING</a:t>
            </a:r>
          </a:p>
          <a:p>
            <a:pPr>
              <a:buNone/>
            </a:pPr>
            <a:r>
              <a:rPr lang="en-US" dirty="0" smtClean="0"/>
              <a:t>STATION                                          STATION</a:t>
            </a:r>
          </a:p>
          <a:p>
            <a:r>
              <a:rPr lang="en-US" sz="2400" dirty="0" smtClean="0"/>
              <a:t>MONITORING</a:t>
            </a:r>
          </a:p>
          <a:p>
            <a:r>
              <a:rPr lang="en-US" sz="2400" dirty="0" smtClean="0"/>
              <a:t>ALARM</a:t>
            </a:r>
          </a:p>
          <a:p>
            <a:r>
              <a:rPr lang="en-US" sz="2400" dirty="0" smtClean="0"/>
              <a:t>BASIC CONTROL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24400" y="1981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3048000" y="19812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15000" y="34290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CONTROL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TUNING</a:t>
            </a:r>
            <a:endParaRPr lang="en-US" sz="2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9F50-42B8-496C-8671-78F4A3EFEC17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TDC 300 DCS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333333"/>
              </a:buClr>
              <a:buFont typeface="Times New Roman" pitchFamily="16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 The TATA-Honeywell make TDC 3000 distributed control system is a congregation of the a number of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devices :-COMMUNICATION NETWORKS, CONTROLLERS, OPERATOR STATIONS, GATEWAYS  etc..</a:t>
            </a:r>
          </a:p>
          <a:p>
            <a:pPr>
              <a:buClr>
                <a:srgbClr val="333333"/>
              </a:buClr>
              <a:buFont typeface="Times New Roman" pitchFamily="16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ea typeface="WenQuanYi Zen Hei Sharp" charset="0"/>
                <a:cs typeface="WenQuanYi Zen Hei Sharp" charset="0"/>
              </a:rPr>
              <a:t>As a result of its distributed nature ,the system offers incremental capacity, incremental functions and incremental redundancy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1EE9-B7CC-4B9E-802F-721F96A76B5C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WenQuanYi Zen Hei Sharp" charset="0"/>
                <a:cs typeface="WenQuanYi Zen Hei Sharp" charset="0"/>
              </a:rPr>
              <a:t>TDC-3000 ARCHITECTURE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rgbClr val="FF0000"/>
              </a:buClr>
              <a:buFont typeface="Times New Roman" pitchFamily="16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The Networks:-</a:t>
            </a:r>
          </a:p>
          <a:p>
            <a:pPr marL="457200" indent="-45720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In TDC 3000 there are three principle networks :-</a:t>
            </a:r>
          </a:p>
          <a:p>
            <a:pPr marL="457200" indent="-457200">
              <a:buClr>
                <a:srgbClr val="FF0000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Local Area network</a:t>
            </a:r>
          </a:p>
          <a:p>
            <a:pPr marL="457200" indent="-457200">
              <a:buClr>
                <a:srgbClr val="FF0000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The universal control network</a:t>
            </a:r>
          </a:p>
          <a:p>
            <a:pPr marL="457200" indent="-457200">
              <a:buClr>
                <a:srgbClr val="FF0000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Data Hi-way</a:t>
            </a:r>
          </a:p>
          <a:p>
            <a:pPr marL="457200" indent="-45720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The Local Area Network connects the control Room Modules, while the universal control network and </a:t>
            </a:r>
            <a:r>
              <a:rPr lang="en-US" dirty="0" err="1" smtClean="0">
                <a:ea typeface="WenQuanYi Zen Hei Sharp" charset="0"/>
                <a:cs typeface="WenQuanYi Zen Hei Sharp" charset="0"/>
              </a:rPr>
              <a:t>and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 Data </a:t>
            </a:r>
            <a:r>
              <a:rPr lang="en-US" dirty="0" err="1" smtClean="0">
                <a:ea typeface="WenQuanYi Zen Hei Sharp" charset="0"/>
                <a:cs typeface="WenQuanYi Zen Hei Sharp" charset="0"/>
              </a:rPr>
              <a:t>Hiway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 link  the process connected devices.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75C2F-3C47-4CEC-8DBC-AAC61ED8EF8F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WenQuanYi Zen Hei Sharp" charset="0"/>
                <a:cs typeface="WenQuanYi Zen Hei Sharp" charset="0"/>
              </a:rPr>
              <a:t>TDC-3000 ARCHITECTURE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ea typeface="WenQuanYi Zen Hei Sharp" charset="0"/>
              <a:cs typeface="WenQuanYi Zen Hei Sharp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rgbClr val="FF0000"/>
              </a:buClr>
              <a:buFont typeface="Times New Roman" pitchFamily="16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 Gateways and Interface modules:-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Hi-way gateway (HM)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Network Interface module NIM)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Programmable logic controller gateway (PLCG)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Data Highway port (DHP)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Computer gateway (CG)</a:t>
            </a:r>
          </a:p>
          <a:p>
            <a:pPr marL="457200" indent="-457200" algn="just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b="1" dirty="0" smtClean="0">
                <a:ea typeface="WenQuanYi Zen Hei Sharp" charset="0"/>
                <a:cs typeface="WenQuanYi Zen Hei Sharp" charset="0"/>
              </a:rPr>
              <a:t>     Gateway and interface modules 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 connect process communications networks and computers to the system’s principal communications network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9EFF-D2A2-4E0E-AB4B-8DBEFD64B114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WenQuanYi Zen Hei Sharp" charset="0"/>
                <a:cs typeface="WenQuanYi Zen Hei Sharp" charset="0"/>
              </a:rPr>
              <a:t>TDC-3000 ARCHITECTURE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rgbClr val="FF0000"/>
              </a:buClr>
              <a:buFont typeface="Times New Roman" pitchFamily="16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 Process modules:-</a:t>
            </a:r>
          </a:p>
          <a:p>
            <a:pPr marL="457200" indent="-45720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333333"/>
                </a:solidFill>
                <a:ea typeface="WenQuanYi Zen Hei Sharp" charset="0"/>
                <a:cs typeface="WenQuanYi Zen Hei Sharp" charset="0"/>
              </a:rPr>
              <a:t>    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There are discrete  </a:t>
            </a:r>
            <a:r>
              <a:rPr lang="en-US" b="1" dirty="0" smtClean="0">
                <a:ea typeface="WenQuanYi Zen Hei Sharp" charset="0"/>
                <a:cs typeface="WenQuanYi Zen Hei Sharp" charset="0"/>
              </a:rPr>
              <a:t>Process modules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  performing specific functions such as advance control, history collection and computing:-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Multifunction controller (MC)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Advanced multifunction controller (AMC)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Advanced process manager (APM)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Application module (AM)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History module (HM)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32A9-5AC7-4D0E-83F1-96000610E670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WenQuanYi Zen Hei Sharp" charset="0"/>
                <a:cs typeface="WenQuanYi Zen Hei Sharp" charset="0"/>
              </a:rPr>
              <a:t>TDC-3000 ARCHITECTURE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rgbClr val="FF0000"/>
              </a:buClr>
              <a:buFont typeface="Times New Roman" pitchFamily="16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 Man-Machine interface:-</a:t>
            </a:r>
          </a:p>
          <a:p>
            <a:pPr marL="457200" indent="-45720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solidFill>
                  <a:srgbClr val="333333"/>
                </a:solidFill>
                <a:ea typeface="WenQuanYi Zen Hei Sharp" charset="0"/>
                <a:cs typeface="WenQuanYi Zen Hei Sharp" charset="0"/>
              </a:rPr>
              <a:t>     </a:t>
            </a:r>
            <a:r>
              <a:rPr lang="en-US" dirty="0" smtClean="0">
                <a:solidFill>
                  <a:srgbClr val="FF0000"/>
                </a:solidFill>
                <a:ea typeface="WenQuanYi Zen Hei Sharp" charset="0"/>
                <a:cs typeface="WenQuanYi Zen Hei Sharp" charset="0"/>
              </a:rPr>
              <a:t>UNIVERASAL STATIONS</a:t>
            </a:r>
            <a:r>
              <a:rPr lang="en-US" dirty="0" smtClean="0">
                <a:solidFill>
                  <a:srgbClr val="333333"/>
                </a:solidFill>
                <a:ea typeface="WenQuanYi Zen Hei Sharp" charset="0"/>
                <a:cs typeface="WenQuanYi Zen Hei Sharp" charset="0"/>
              </a:rPr>
              <a:t> </a:t>
            </a:r>
            <a:r>
              <a:rPr lang="en-US" dirty="0" smtClean="0">
                <a:ea typeface="WenQuanYi Zen Hei Sharp" charset="0"/>
                <a:cs typeface="WenQuanYi Zen Hei Sharp" charset="0"/>
              </a:rPr>
              <a:t>grouped into one or more operator consoles. They are used to :-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Used to monitor and manipulate the process.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Annunciate and handle process &amp; system alarms.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Display &amp; print process History, process Trends &amp; process Averages.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Build system &amp; process database, graphics displays &amp; reports</a:t>
            </a:r>
          </a:p>
          <a:p>
            <a:pPr marL="457200" indent="-457200">
              <a:buClr>
                <a:srgbClr val="333333"/>
              </a:buClr>
              <a:buFont typeface="Times New Roman" pitchFamily="16" charset="0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dirty="0" smtClean="0">
                <a:ea typeface="WenQuanYi Zen Hei Sharp" charset="0"/>
                <a:cs typeface="WenQuanYi Zen Hei Sharp" charset="0"/>
              </a:rPr>
              <a:t>Diagnose problem in any module in the system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F2BA-7C51-47DC-91A8-DEE53E9921A1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OPERATING STATION </a:t>
            </a:r>
            <a:endParaRPr lang="en-US" b="1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1C3-058E-4C23-89C0-6A9033FF4267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OPERATING STATION </a:t>
            </a:r>
            <a:endParaRPr lang="en-US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8DB7A-CD0C-43DC-9D12-9D2DE7F3E806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OPERATING STATION </a:t>
            </a:r>
            <a:endParaRPr lang="en-US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3999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1662-7238-4CA2-8A7D-AD50BC72A81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b="1" dirty="0" smtClean="0"/>
              <a:t>COMPANY PROFILE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2D50-5EA8-454A-ADE6-DD36F4D5A580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058060" y="2133600"/>
            <a:ext cx="989452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504858" y="21336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876898" y="21336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325163" y="2133600"/>
            <a:ext cx="989451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762244" y="21336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04898" y="3352800"/>
            <a:ext cx="7695736" cy="30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LOCAL  CONTROL  NETWORK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8229307" y="3352800"/>
            <a:ext cx="609795" cy="30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8000634" y="3352800"/>
            <a:ext cx="228673" cy="304800"/>
          </a:xfrm>
          <a:prstGeom prst="ellipse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143366" y="26670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706284" y="26670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258020" y="26670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962205" y="26670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2437716" y="26670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4724449" y="36576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1600713" y="36576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4343327" y="43434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219591" y="43434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600713" y="48768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4724449" y="48768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533571" y="1219200"/>
            <a:ext cx="137204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COMPUTING MODULE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441223" y="1565275"/>
            <a:ext cx="1693061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829387" y="1219200"/>
            <a:ext cx="146292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APPLICATION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MODULE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3488734" y="1219200"/>
            <a:ext cx="1039365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HISTORY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MODULE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4703928" y="1219200"/>
            <a:ext cx="119760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COMPUTER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GATEWAY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6185906" y="1219200"/>
            <a:ext cx="1263785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UNIVERSAL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STATION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760492" y="4953000"/>
            <a:ext cx="110829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HIGHWAY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GATEWAY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4724450" y="5029200"/>
            <a:ext cx="18469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4815333" y="4876801"/>
            <a:ext cx="1241343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NETWORK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INTERFACE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MODULE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7439212" y="4205289"/>
            <a:ext cx="1505839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LCN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EXTENDER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FIBER OPTICS</a:t>
            </a:r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8153083" y="3657600"/>
            <a:ext cx="1466" cy="533400"/>
          </a:xfrm>
          <a:prstGeom prst="line">
            <a:avLst/>
          </a:prstGeom>
          <a:noFill/>
          <a:ln w="1908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304898" y="228601"/>
            <a:ext cx="8534205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u="sng">
                <a:solidFill>
                  <a:srgbClr val="578963"/>
                </a:solidFill>
                <a:latin typeface="Bookman Old Style" pitchFamily="16" charset="0"/>
                <a:ea typeface="WenQuanYi Zen Hei Sharp" charset="0"/>
                <a:cs typeface="WenQuanYi Zen Hei Sharp" charset="0"/>
              </a:rPr>
              <a:t>LOCAL CONTROL NETWORK</a:t>
            </a:r>
            <a:r>
              <a:rPr lang="en-US" sz="4000" b="1" i="1">
                <a:solidFill>
                  <a:srgbClr val="993300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3F83-6B80-4791-B34B-2385224642C2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437716" y="39624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6020" y="990600"/>
            <a:ext cx="7695736" cy="30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LOCAL  CONTROL  NETWORK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267103" y="12954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885980" y="19812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010291" y="1981200"/>
            <a:ext cx="1108295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HIGHWAY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GATEWAY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437716" y="49530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437716" y="60198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258020" y="28194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258020" y="38862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258020" y="49530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5258020" y="60198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437716" y="2819400"/>
            <a:ext cx="990918" cy="533400"/>
          </a:xfrm>
          <a:prstGeom prst="rect">
            <a:avLst/>
          </a:prstGeom>
          <a:solidFill>
            <a:srgbClr val="FF99FF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 rot="5400000">
            <a:off x="3771668" y="2630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 rot="5400000">
            <a:off x="4762586" y="2630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 rot="5400000">
            <a:off x="3771668" y="3773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 rot="5400000">
            <a:off x="3771668" y="48401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 rot="5400000">
            <a:off x="3771668" y="58307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 rot="5400000">
            <a:off x="4762586" y="3773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 rot="5400000">
            <a:off x="4762586" y="48401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 rot="5400000">
            <a:off x="4762586" y="58307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6508394" y="2895600"/>
            <a:ext cx="219833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DATA HIGHWAY PORT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325420" y="2819400"/>
            <a:ext cx="221276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ADVANCED MULTI-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FUNCTION COMPUTER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6391126" y="3886200"/>
            <a:ext cx="21742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PERSONAL COMPUTER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SERIAL INTERFACE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6565563" y="4953000"/>
            <a:ext cx="192742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CRITICAL PROCESS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CONTROLLER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316625" y="3962400"/>
            <a:ext cx="209894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PROCESS INTERFACE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UNITS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312228" y="5043489"/>
            <a:ext cx="200277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BASIC CONTROLLER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581945" y="5867401"/>
            <a:ext cx="178957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MULTIFUNCTION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EXTENDED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CONTROLLER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6665241" y="5867401"/>
            <a:ext cx="1510648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HONEYWELL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PROGRAMABLE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CONTROLLER</a:t>
            </a: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4190878" y="2514600"/>
            <a:ext cx="304898" cy="411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D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T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1">
              <a:solidFill>
                <a:srgbClr val="333333"/>
              </a:solidFill>
              <a:latin typeface="Comic Sans MS" pitchFamily="64" charset="0"/>
              <a:ea typeface="WenQuanYi Zen Hei Sharp" charset="0"/>
              <a:cs typeface="WenQuanYi Zen Hei Sharp" charset="0"/>
            </a:endParaRP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I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G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Y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2744080" y="4763"/>
            <a:ext cx="3867062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u="sng">
                <a:solidFill>
                  <a:srgbClr val="578963"/>
                </a:solidFill>
                <a:latin typeface="Bookman Old Style" pitchFamily="16" charset="0"/>
                <a:ea typeface="WenQuanYi Zen Hei Sharp" charset="0"/>
                <a:cs typeface="WenQuanYi Zen Hei Sharp" charset="0"/>
              </a:rPr>
              <a:t>DATA HIGHWAY</a:t>
            </a:r>
            <a:r>
              <a:rPr lang="en-US" sz="4000" b="1" i="1">
                <a:solidFill>
                  <a:srgbClr val="B3E1B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0358-6951-4002-BD6E-CFC9AF881B35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86020" y="990600"/>
            <a:ext cx="7695736" cy="30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LOCAL  CONTROL  NETWORK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67103" y="1295400"/>
            <a:ext cx="152449" cy="685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5980" y="1981200"/>
            <a:ext cx="990918" cy="533400"/>
          </a:xfrm>
          <a:prstGeom prst="rect">
            <a:avLst/>
          </a:prstGeom>
          <a:solidFill>
            <a:srgbClr val="CCCC00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258020" y="2819400"/>
            <a:ext cx="990918" cy="533400"/>
          </a:xfrm>
          <a:prstGeom prst="rect">
            <a:avLst/>
          </a:prstGeom>
          <a:solidFill>
            <a:srgbClr val="FFFF66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258020" y="3886200"/>
            <a:ext cx="990918" cy="533400"/>
          </a:xfrm>
          <a:prstGeom prst="rect">
            <a:avLst/>
          </a:prstGeom>
          <a:solidFill>
            <a:srgbClr val="FFFF66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258020" y="4953000"/>
            <a:ext cx="990918" cy="533400"/>
          </a:xfrm>
          <a:prstGeom prst="rect">
            <a:avLst/>
          </a:prstGeom>
          <a:solidFill>
            <a:srgbClr val="FFFF66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258020" y="6019800"/>
            <a:ext cx="990918" cy="533400"/>
          </a:xfrm>
          <a:prstGeom prst="rect">
            <a:avLst/>
          </a:prstGeom>
          <a:solidFill>
            <a:srgbClr val="FFFF66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 rot="5400000">
            <a:off x="4762586" y="2630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 rot="5400000">
            <a:off x="4762586" y="37733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 rot="5400000">
            <a:off x="4762586" y="48401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 rot="5400000">
            <a:off x="4762586" y="5830754"/>
            <a:ext cx="152400" cy="838469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577289" y="2895600"/>
            <a:ext cx="196269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PROCESS MANAGER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442431" y="3886200"/>
            <a:ext cx="2054065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ADVANCED PROCESS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MANAGER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47650" y="4953000"/>
            <a:ext cx="1714229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LOGIC MANAGER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476145" y="6019800"/>
            <a:ext cx="206368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HIGH PERFORMANCE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MODULE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190878" y="2514600"/>
            <a:ext cx="304898" cy="41148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 rot="16200000">
            <a:off x="1948951" y="4406396"/>
            <a:ext cx="367470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UNIVERSAL CONTROL NETWORK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173001" y="1905001"/>
            <a:ext cx="1228519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NETWORK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INTERFACE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MODULE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787165" y="-23813"/>
            <a:ext cx="7552366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u="sng">
                <a:solidFill>
                  <a:srgbClr val="578963"/>
                </a:solidFill>
                <a:latin typeface="Bookman Old Style" pitchFamily="16" charset="0"/>
                <a:ea typeface="WenQuanYi Zen Hei Sharp" charset="0"/>
                <a:cs typeface="WenQuanYi Zen Hei Sharp" charset="0"/>
              </a:rPr>
              <a:t>UNIVERSAL CONTROL NETWORK</a:t>
            </a:r>
            <a:r>
              <a:rPr lang="en-US" sz="3600" b="1" i="1">
                <a:solidFill>
                  <a:srgbClr val="CCCC00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9CD7-D3C7-4FBA-AF3E-A407EAC5033B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09796" y="1676400"/>
            <a:ext cx="6781043" cy="1524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7619511" y="1676400"/>
            <a:ext cx="1067142" cy="1524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7390838" y="1676400"/>
            <a:ext cx="228673" cy="152400"/>
          </a:xfrm>
          <a:prstGeom prst="ellipse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489" y="838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288" y="838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495776" y="838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944040" y="838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2286733" y="2286000"/>
            <a:ext cx="608330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867816" y="22860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829386" y="1219200"/>
            <a:ext cx="1466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2590166" y="1828800"/>
            <a:ext cx="1465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3276186" y="1219200"/>
            <a:ext cx="1465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800674" y="1219200"/>
            <a:ext cx="1465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6325163" y="1219200"/>
            <a:ext cx="1465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6248939" y="1828800"/>
            <a:ext cx="1465" cy="4572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2590166" y="2667000"/>
            <a:ext cx="1465" cy="34290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6172714" y="2667000"/>
            <a:ext cx="1465" cy="3429000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428634" y="32004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428634" y="4267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3428634" y="53340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7009716" y="5410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7009716" y="41910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09716" y="3124200"/>
            <a:ext cx="609795" cy="381000"/>
          </a:xfrm>
          <a:prstGeom prst="rect">
            <a:avLst/>
          </a:prstGeom>
          <a:solidFill>
            <a:srgbClr val="FFCCCC"/>
          </a:solidFill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2590165" y="3352800"/>
            <a:ext cx="838469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2590165" y="4419600"/>
            <a:ext cx="838469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2590165" y="5486400"/>
            <a:ext cx="838469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6172714" y="3276600"/>
            <a:ext cx="837002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6172714" y="4343400"/>
            <a:ext cx="837002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7" name="Line 29"/>
          <p:cNvSpPr>
            <a:spLocks noChangeShapeType="1"/>
          </p:cNvSpPr>
          <p:nvPr/>
        </p:nvSpPr>
        <p:spPr bwMode="auto">
          <a:xfrm>
            <a:off x="6172714" y="5562600"/>
            <a:ext cx="837002" cy="1588"/>
          </a:xfrm>
          <a:prstGeom prst="line">
            <a:avLst/>
          </a:prstGeom>
          <a:noFill/>
          <a:ln w="9360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2971288" y="1995489"/>
            <a:ext cx="2818698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LOCAL CONTROL NETWORK</a:t>
            </a:r>
            <a:r>
              <a:rPr lang="en-US" sz="1400" b="1">
                <a:solidFill>
                  <a:srgbClr val="B3E1B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 rot="16200000">
            <a:off x="1230245" y="4387654"/>
            <a:ext cx="1783158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DATA HIGHWAY</a:t>
            </a:r>
            <a:r>
              <a:rPr lang="en-US" sz="1400" b="1">
                <a:solidFill>
                  <a:srgbClr val="B3E1B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5523385" y="2722563"/>
            <a:ext cx="397201" cy="322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UNIVERSAL CONTROL NETWORK</a:t>
            </a:r>
            <a:r>
              <a:rPr lang="en-US" sz="1400" b="1">
                <a:solidFill>
                  <a:srgbClr val="B3E1B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 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1454128" y="395289"/>
            <a:ext cx="64983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C.G. </a:t>
            </a:r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3035785" y="395289"/>
            <a:ext cx="707544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A.M. </a:t>
            </a:r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4478186" y="395289"/>
            <a:ext cx="71395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H.M. </a:t>
            </a:r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5901531" y="395289"/>
            <a:ext cx="59693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U.S.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1319269" y="2376489"/>
            <a:ext cx="59854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H.G.</a:t>
            </a:r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6885119" y="2376489"/>
            <a:ext cx="819753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N.I.M.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7769029" y="5424489"/>
            <a:ext cx="81013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H.P.M.</a:t>
            </a:r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7865776" y="4191000"/>
            <a:ext cx="59693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L.M.</a:t>
            </a:r>
          </a:p>
        </p:txBody>
      </p: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7697203" y="3214689"/>
            <a:ext cx="803723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A.P.M.</a:t>
            </a:r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4117586" y="3290889"/>
            <a:ext cx="81815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A.M.C.</a:t>
            </a:r>
          </a:p>
        </p:txBody>
      </p:sp>
      <p:sp>
        <p:nvSpPr>
          <p:cNvPr id="37931" name="Text Box 43"/>
          <p:cNvSpPr txBox="1">
            <a:spLocks noChangeArrowheads="1"/>
          </p:cNvSpPr>
          <p:nvPr/>
        </p:nvSpPr>
        <p:spPr bwMode="auto">
          <a:xfrm>
            <a:off x="4124915" y="4281489"/>
            <a:ext cx="78128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D.H.P.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4141039" y="5424489"/>
            <a:ext cx="734794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333333"/>
                </a:solidFill>
                <a:latin typeface="Comic Sans MS" pitchFamily="64" charset="0"/>
                <a:ea typeface="WenQuanYi Zen Hei Sharp" charset="0"/>
                <a:cs typeface="WenQuanYi Zen Hei Sharp" charset="0"/>
              </a:rPr>
              <a:t>C.P.C.</a:t>
            </a:r>
          </a:p>
        </p:txBody>
      </p:sp>
      <p:sp>
        <p:nvSpPr>
          <p:cNvPr id="37933" name="Text Box 45"/>
          <p:cNvSpPr txBox="1">
            <a:spLocks noChangeArrowheads="1"/>
          </p:cNvSpPr>
          <p:nvPr/>
        </p:nvSpPr>
        <p:spPr bwMode="auto">
          <a:xfrm>
            <a:off x="2185590" y="-34925"/>
            <a:ext cx="344066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u="sng">
                <a:solidFill>
                  <a:srgbClr val="993300"/>
                </a:solidFill>
                <a:latin typeface="Bookman Old Style" pitchFamily="16" charset="0"/>
                <a:ea typeface="WenQuanYi Zen Hei Sharp" charset="0"/>
                <a:cs typeface="WenQuanYi Zen Hei Sharp" charset="0"/>
              </a:rPr>
              <a:t>SYSTEM ARCHITECHTURE</a:t>
            </a:r>
          </a:p>
        </p:txBody>
      </p:sp>
      <p:sp>
        <p:nvSpPr>
          <p:cNvPr id="47" name="Date Placeholder 4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57FB-FE14-4ADA-A05B-E3A561A0BB2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RECOMMANDATION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CONTROLLERS – LOW COMPUTATION TIME</a:t>
            </a:r>
            <a:endParaRPr lang="en-US" dirty="0" smtClean="0"/>
          </a:p>
          <a:p>
            <a:r>
              <a:rPr lang="en-US" dirty="0" smtClean="0"/>
              <a:t>SAFTEY CONTROLLERS</a:t>
            </a:r>
          </a:p>
          <a:p>
            <a:r>
              <a:rPr lang="en-US" dirty="0" smtClean="0"/>
              <a:t>ADVANCED CONTROL STRATEGIES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9B-2775-427C-A47E-DF248CCB8B6B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59000" r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919409">
            <a:off x="853210" y="1865466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THANK YOU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83D7-CAD3-4FD3-B89B-8F903D79DD0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OIL 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GUJARAT </a:t>
            </a:r>
            <a:r>
              <a:rPr lang="en-US" dirty="0" smtClean="0"/>
              <a:t>REFINERY</a:t>
            </a:r>
          </a:p>
          <a:p>
            <a:pPr algn="ctr">
              <a:buNone/>
            </a:pPr>
            <a:r>
              <a:rPr lang="en-US" dirty="0" smtClean="0"/>
              <a:t>.</a:t>
            </a:r>
            <a:r>
              <a:rPr lang="en-US" dirty="0"/>
              <a:t>P.O. JAWAHARNAGAR,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BAJUWA,</a:t>
            </a:r>
          </a:p>
          <a:p>
            <a:pPr algn="ctr">
              <a:buNone/>
            </a:pPr>
            <a:r>
              <a:rPr lang="en-US" dirty="0" smtClean="0"/>
              <a:t>DIST</a:t>
            </a:r>
            <a:r>
              <a:rPr lang="en-US" dirty="0"/>
              <a:t>. </a:t>
            </a:r>
            <a:r>
              <a:rPr lang="en-US" dirty="0" smtClean="0"/>
              <a:t>VADODARA,</a:t>
            </a:r>
          </a:p>
          <a:p>
            <a:pPr algn="ctr">
              <a:buNone/>
            </a:pPr>
            <a:r>
              <a:rPr lang="en-US" dirty="0" smtClean="0"/>
              <a:t>GUJARAT 391320</a:t>
            </a:r>
            <a:r>
              <a:rPr lang="en-US" dirty="0"/>
              <a:t>. 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WEBSITE </a:t>
            </a:r>
            <a:r>
              <a:rPr lang="en-US" dirty="0"/>
              <a:t>: www.iocl.com</a:t>
            </a:r>
          </a:p>
        </p:txBody>
      </p:sp>
      <p:pic>
        <p:nvPicPr>
          <p:cNvPr id="1028" name="Picture 4" descr="C:\Users\user\AppData\Desktop\Di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2057400" cy="1981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9" name="Picture 5" descr="C:\Users\user\AppData\Desktop\Cap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181600"/>
            <a:ext cx="1682801" cy="131603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AC37-4DB7-4761-829A-415AE3C36415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COMPANY PRODUCTS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L.P.G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BENZENE</a:t>
            </a:r>
            <a:endParaRPr lang="en-US" dirty="0"/>
          </a:p>
          <a:p>
            <a:r>
              <a:rPr lang="en-US" dirty="0" smtClean="0"/>
              <a:t>TOLUENE</a:t>
            </a:r>
            <a:endParaRPr lang="en-US" dirty="0"/>
          </a:p>
          <a:p>
            <a:r>
              <a:rPr lang="en-US" dirty="0" smtClean="0"/>
              <a:t>NAPTHA</a:t>
            </a:r>
            <a:endParaRPr lang="en-US" dirty="0"/>
          </a:p>
          <a:p>
            <a:r>
              <a:rPr lang="en-US" dirty="0"/>
              <a:t>MOTOR SPIRIT [87 </a:t>
            </a:r>
            <a:r>
              <a:rPr lang="en-US" dirty="0" smtClean="0"/>
              <a:t>OCTANE]</a:t>
            </a:r>
            <a:endParaRPr lang="en-US" dirty="0"/>
          </a:p>
          <a:p>
            <a:r>
              <a:rPr lang="en-US" dirty="0"/>
              <a:t>MOTOR SPIRIT [93 </a:t>
            </a:r>
            <a:r>
              <a:rPr lang="en-US" dirty="0" smtClean="0"/>
              <a:t>OCTANE]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AVIATION </a:t>
            </a:r>
            <a:r>
              <a:rPr lang="en-US" dirty="0"/>
              <a:t>TURBINE </a:t>
            </a:r>
            <a:r>
              <a:rPr lang="en-US" dirty="0" smtClean="0"/>
              <a:t>FUEL</a:t>
            </a:r>
            <a:endParaRPr lang="en-US" dirty="0"/>
          </a:p>
          <a:p>
            <a:r>
              <a:rPr lang="en-US" dirty="0"/>
              <a:t>SUPERIOR TURBINE </a:t>
            </a:r>
            <a:r>
              <a:rPr lang="en-US" dirty="0" smtClean="0"/>
              <a:t>FUEL</a:t>
            </a:r>
            <a:endParaRPr lang="en-US" dirty="0"/>
          </a:p>
          <a:p>
            <a:r>
              <a:rPr lang="en-US" dirty="0"/>
              <a:t>HIGH SPEED </a:t>
            </a:r>
            <a:r>
              <a:rPr lang="en-US" dirty="0" smtClean="0"/>
              <a:t>DIESEL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1958-C74A-48EF-8FD8-7AC5E95BE64A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RODUCTS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 DIESEL </a:t>
            </a:r>
            <a:r>
              <a:rPr lang="en-US" dirty="0" smtClean="0"/>
              <a:t>OIL</a:t>
            </a:r>
            <a:endParaRPr lang="en-US" dirty="0"/>
          </a:p>
          <a:p>
            <a:r>
              <a:rPr lang="en-US" dirty="0"/>
              <a:t>LOW SULPHER HEAVY </a:t>
            </a:r>
            <a:r>
              <a:rPr lang="en-US" dirty="0" smtClean="0"/>
              <a:t>STOCK</a:t>
            </a:r>
            <a:endParaRPr lang="en-US" dirty="0"/>
          </a:p>
          <a:p>
            <a:r>
              <a:rPr lang="en-US" dirty="0" smtClean="0"/>
              <a:t>FUEL OIL</a:t>
            </a:r>
            <a:endParaRPr lang="en-US" dirty="0"/>
          </a:p>
          <a:p>
            <a:r>
              <a:rPr lang="en-US" dirty="0" smtClean="0"/>
              <a:t>BITUMEN</a:t>
            </a:r>
            <a:r>
              <a:rPr lang="en-US" dirty="0"/>
              <a:t>.</a:t>
            </a:r>
          </a:p>
          <a:p>
            <a:r>
              <a:rPr lang="en-US" dirty="0" smtClean="0"/>
              <a:t>N -NEPTHENE</a:t>
            </a:r>
            <a:r>
              <a:rPr lang="en-US" dirty="0"/>
              <a:t>.</a:t>
            </a:r>
          </a:p>
          <a:p>
            <a:r>
              <a:rPr lang="en-US" dirty="0"/>
              <a:t> ALUMNIUM ROLLING.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EF5B-9A2E-4D8E-9048-DA4EDEDD4E96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8540-81CF-4E6B-B041-70AC9E8B8C3C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GUJARAT REFINERY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user\AppData\Desktop\Dis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5562600" cy="43434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/>
            <a:r>
              <a:rPr lang="en-US" sz="3600" b="1" dirty="0" smtClean="0"/>
              <a:t>“ </a:t>
            </a:r>
            <a:r>
              <a:rPr lang="en-US" sz="3600" b="1" dirty="0"/>
              <a:t>ISO 14001 -</a:t>
            </a:r>
            <a:r>
              <a:rPr lang="en-US" sz="3600" b="1" dirty="0" smtClean="0"/>
              <a:t>A </a:t>
            </a:r>
            <a:r>
              <a:rPr lang="en-US" sz="3600" b="1" dirty="0"/>
              <a:t>GLOBAL </a:t>
            </a:r>
            <a:r>
              <a:rPr lang="en-US" sz="3600" b="1" dirty="0" smtClean="0"/>
              <a:t>PERSPECTIVE”</a:t>
            </a:r>
            <a:endParaRPr lang="en-US" sz="3600" dirty="0"/>
          </a:p>
          <a:p>
            <a:r>
              <a:rPr lang="en-US" sz="3600" dirty="0" smtClean="0"/>
              <a:t/>
            </a:r>
            <a:br>
              <a:rPr lang="en-US" sz="3600" dirty="0" smtClean="0"/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B2A0-3BDC-4893-AA2F-2DE5BD985AE7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REFINERIES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Digboi Refinery (Assam)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Guwahati Refinery (Assam) </a:t>
            </a:r>
            <a:r>
              <a:rPr lang="en-US" dirty="0" smtClean="0"/>
              <a:t>-first </a:t>
            </a:r>
            <a:r>
              <a:rPr lang="en-US" dirty="0"/>
              <a:t>public sector </a:t>
            </a:r>
            <a:r>
              <a:rPr lang="en-US" dirty="0" smtClean="0"/>
              <a:t>refinery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Barauni Refinery (Bihar)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Haldia Refinery (Bengal)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Mathura Refinery(UP)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Panipat Refinery (Haryana)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Bongaigaon Refinery (Assam)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188F-0764-4E88-9F51-3C979B93C7E0}" type="datetime2">
              <a:rPr lang="en-US" smtClean="0"/>
              <a:pPr/>
              <a:t>Thursday, November 29,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E2D9-4DD6-4898-81E7-5726958FC72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sajingopi IPA</a:t>
            </a:r>
            <a:endParaRPr lang="en-US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949</Words>
  <Application>Microsoft Office PowerPoint</Application>
  <PresentationFormat>On-screen Show (4:3)</PresentationFormat>
  <Paragraphs>340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PRESENTATION ON  INDUSTRIAL TRAINING</vt:lpstr>
      <vt:lpstr>INDEX</vt:lpstr>
      <vt:lpstr>COMPANY PROFILE</vt:lpstr>
      <vt:lpstr>INDIAN OIL CORPORATION</vt:lpstr>
      <vt:lpstr>COMPANY PRODUCTS</vt:lpstr>
      <vt:lpstr>PRODUCTS</vt:lpstr>
      <vt:lpstr>INTRODUCTION</vt:lpstr>
      <vt:lpstr>GUJARAT REFINERY</vt:lpstr>
      <vt:lpstr>REFINERIES</vt:lpstr>
      <vt:lpstr>GUJARAT REFINERY</vt:lpstr>
      <vt:lpstr>Cont.</vt:lpstr>
      <vt:lpstr>PROCESS</vt:lpstr>
      <vt:lpstr>REFINERY LAYOUT</vt:lpstr>
      <vt:lpstr>PRODUCTS DIAGRAM</vt:lpstr>
      <vt:lpstr>CONTROL REQUIREMENT</vt:lpstr>
      <vt:lpstr>DCS &amp; PLC SYSTEMS</vt:lpstr>
      <vt:lpstr>DCS MODEL</vt:lpstr>
      <vt:lpstr>ABB SYSTEM CABINET(DCS)</vt:lpstr>
      <vt:lpstr>ABB SYSTEM CABINET(PLC)</vt:lpstr>
      <vt:lpstr>DCS FOR DHDS</vt:lpstr>
      <vt:lpstr>CONTROL STATIONS</vt:lpstr>
      <vt:lpstr>TDC 300 DCS SYSTEM</vt:lpstr>
      <vt:lpstr>TDC-3000 ARCHITECTURE </vt:lpstr>
      <vt:lpstr>TDC-3000 ARCHITECTURE </vt:lpstr>
      <vt:lpstr>TDC-3000 ARCHITECTURE </vt:lpstr>
      <vt:lpstr>TDC-3000 ARCHITECTURE </vt:lpstr>
      <vt:lpstr>OPERATING STATION </vt:lpstr>
      <vt:lpstr>OPERATING STATION </vt:lpstr>
      <vt:lpstr>OPERATING STATION </vt:lpstr>
      <vt:lpstr>Slide 30</vt:lpstr>
      <vt:lpstr>Slide 31</vt:lpstr>
      <vt:lpstr>Slide 32</vt:lpstr>
      <vt:lpstr>Slide 33</vt:lpstr>
      <vt:lpstr>RECOMMANDATION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 INDUSTRIAL TRAINING</dc:title>
  <dc:creator>user</dc:creator>
  <cp:lastModifiedBy>user</cp:lastModifiedBy>
  <cp:revision>46</cp:revision>
  <dcterms:created xsi:type="dcterms:W3CDTF">2012-11-19T05:26:59Z</dcterms:created>
  <dcterms:modified xsi:type="dcterms:W3CDTF">2012-11-29T12:27:01Z</dcterms:modified>
</cp:coreProperties>
</file>