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8" r:id="rId12"/>
    <p:sldId id="267" r:id="rId13"/>
    <p:sldId id="269" r:id="rId14"/>
    <p:sldId id="265" r:id="rId15"/>
    <p:sldId id="277" r:id="rId16"/>
    <p:sldId id="270" r:id="rId17"/>
    <p:sldId id="271" r:id="rId18"/>
    <p:sldId id="273" r:id="rId19"/>
    <p:sldId id="272" r:id="rId20"/>
    <p:sldId id="274" r:id="rId21"/>
    <p:sldId id="275" r:id="rId22"/>
    <p:sldId id="284" r:id="rId23"/>
    <p:sldId id="285" r:id="rId24"/>
    <p:sldId id="276" r:id="rId25"/>
    <p:sldId id="282" r:id="rId26"/>
    <p:sldId id="283" r:id="rId27"/>
    <p:sldId id="279" r:id="rId28"/>
    <p:sldId id="280" r:id="rId29"/>
    <p:sldId id="281" r:id="rId30"/>
    <p:sldId id="300" r:id="rId31"/>
    <p:sldId id="301" r:id="rId32"/>
    <p:sldId id="302" r:id="rId33"/>
    <p:sldId id="303" r:id="rId34"/>
    <p:sldId id="304" r:id="rId35"/>
    <p:sldId id="305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F9753-F6DF-44EF-BE0F-B1DA6A865766}" type="datetimeFigureOut">
              <a:rPr lang="en-US" smtClean="0"/>
              <a:pPr/>
              <a:t>11/29/2012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C2EE32-7F71-49E5-B035-F27BF17CF1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9972"/>
            <a:ext cx="5029200" cy="36029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9972"/>
            <a:ext cx="5029200" cy="36029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9972"/>
            <a:ext cx="5029200" cy="36029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98575" y="801688"/>
            <a:ext cx="4260850" cy="31956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9972"/>
            <a:ext cx="5029200" cy="360294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24435-9C6F-44F3-BB07-B94744A7805A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45638-354E-4C74-94C3-0D5D0F82DDEC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C42C4-D484-4312-A5EF-1B61996E2CC3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4D02-7F6F-4304-A2B0-75BD6C4E309F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DDA6A-962F-4719-A9C4-A0AD3A67B5C2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4E54F-92BF-47B0-8162-FC43071FAA06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EE438-52C6-4249-91C8-356DDBDDFA87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B314C-ED33-4C77-87CE-AAB0362317F4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CAAC5-C51F-4138-9E08-8D8EE798328F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F47BE-412E-4F3E-9D5A-4953B84A6E85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6A97-B3A3-4E39-841C-78B9353D6EAA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4000"/>
            <a:lum/>
          </a:blip>
          <a:srcRect/>
          <a:stretch>
            <a:fillRect l="-59000" r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AE439-981B-40F3-B2E8-9A14588B0392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sajingopi IPA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FE2D9-4DD6-4898-81E7-5726958FC7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d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l="-59000" r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38200"/>
            <a:ext cx="7772400" cy="1470025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</a:rPr>
              <a:t>PRESENTATION ON </a:t>
            </a:r>
            <a:br>
              <a:rPr lang="en-US" sz="5400" b="1" dirty="0" smtClean="0">
                <a:solidFill>
                  <a:schemeClr val="bg1"/>
                </a:solidFill>
              </a:rPr>
            </a:br>
            <a:r>
              <a:rPr lang="en-US" sz="5400" b="1" dirty="0" smtClean="0">
                <a:solidFill>
                  <a:schemeClr val="bg1"/>
                </a:solidFill>
              </a:rPr>
              <a:t>INDUSTRIAL TRAINING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3810000"/>
            <a:ext cx="6400800" cy="17526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By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Sajin Gopi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M110123EE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IPA,EED,NITC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GUJARAT REFINERY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THIS IS THE LARGEST REFINERY IN </a:t>
            </a:r>
            <a:r>
              <a:rPr lang="en-US" dirty="0" smtClean="0"/>
              <a:t>WESTERN INDIA</a:t>
            </a:r>
            <a:r>
              <a:rPr lang="en-US" dirty="0"/>
              <a:t>. IT WAS COMMISSIONED IN 1965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PRODUCTS PRODUCED BY THE REFINERY </a:t>
            </a:r>
            <a:r>
              <a:rPr lang="en-US" dirty="0" smtClean="0"/>
              <a:t>IS TO </a:t>
            </a:r>
            <a:r>
              <a:rPr lang="en-US" dirty="0"/>
              <a:t>SERVES TO DEMAND FOR </a:t>
            </a:r>
            <a:r>
              <a:rPr lang="en-US" dirty="0" smtClean="0"/>
              <a:t>PETROLEUM PRODUCTS </a:t>
            </a:r>
            <a:r>
              <a:rPr lang="en-US" dirty="0"/>
              <a:t>IN WESTERN &amp; NORTHERN INDIA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CRUDE OIL FOR THE REFINERY IS DIRECTLY  COMING FROM THE BOMBAY HIGH BY PIPELINE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4D68A-BB8E-43AA-9B0A-0EDDD639AED4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crude processing capacity of 18 million metric </a:t>
            </a:r>
            <a:r>
              <a:rPr lang="en-US" dirty="0" err="1"/>
              <a:t>tonnes</a:t>
            </a:r>
            <a:r>
              <a:rPr lang="en-US" dirty="0"/>
              <a:t> per </a:t>
            </a:r>
            <a:r>
              <a:rPr lang="en-US" dirty="0" smtClean="0"/>
              <a:t>annum</a:t>
            </a:r>
          </a:p>
          <a:p>
            <a:r>
              <a:rPr lang="en-US" dirty="0"/>
              <a:t>petrochemical </a:t>
            </a:r>
            <a:r>
              <a:rPr lang="en-US" dirty="0" smtClean="0"/>
              <a:t>products</a:t>
            </a:r>
            <a:r>
              <a:rPr lang="en-US" dirty="0"/>
              <a:t> Linear Alkyl Benzene (LAB), Polypropylene Feed </a:t>
            </a:r>
            <a:r>
              <a:rPr lang="en-US" dirty="0" smtClean="0"/>
              <a:t>Stock </a:t>
            </a:r>
            <a:r>
              <a:rPr lang="en-US" dirty="0"/>
              <a:t>&amp; Polymer Grade Hexane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D3324-4902-4C54-847E-AC92B77F3BC5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Five Atmospheric Units (ADUs)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gasoline, naphtha, kerosene and gas oil</a:t>
            </a:r>
          </a:p>
          <a:p>
            <a:r>
              <a:rPr lang="en-US" b="1" dirty="0" smtClean="0"/>
              <a:t>Vacuum distillation Unit</a:t>
            </a:r>
          </a:p>
          <a:p>
            <a:pPr>
              <a:buNone/>
            </a:pPr>
            <a:r>
              <a:rPr lang="en-US" b="1" dirty="0" smtClean="0"/>
              <a:t>     </a:t>
            </a:r>
            <a:r>
              <a:rPr lang="en-US" dirty="0" smtClean="0"/>
              <a:t>preheated, atmospheric tower</a:t>
            </a:r>
          </a:p>
          <a:p>
            <a:r>
              <a:rPr lang="en-US" b="1" dirty="0" smtClean="0"/>
              <a:t>Catalytic Reforming  Unit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</a:t>
            </a:r>
            <a:r>
              <a:rPr lang="en-US" dirty="0" smtClean="0"/>
              <a:t>zeolite based catalyst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higher molecular weight component in to  light      molecules including LPG, gasoline, diesel</a:t>
            </a:r>
          </a:p>
          <a:p>
            <a:r>
              <a:rPr lang="en-US" b="1" dirty="0" smtClean="0"/>
              <a:t>Fluidized Catalytic Cracking Unit</a:t>
            </a:r>
          </a:p>
          <a:p>
            <a:r>
              <a:rPr lang="en-US" b="1" dirty="0" smtClean="0"/>
              <a:t>Hydro-cracking Unit</a:t>
            </a:r>
          </a:p>
          <a:p>
            <a:pPr>
              <a:buNone/>
            </a:pP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A76B0-F938-4067-B515-5E36CDE48A5F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REFINERY LAYOUT</a:t>
            </a:r>
            <a:endParaRPr lang="en-US" b="1" dirty="0"/>
          </a:p>
        </p:txBody>
      </p:sp>
      <p:pic>
        <p:nvPicPr>
          <p:cNvPr id="4" name="Picture" descr="A description...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DF1F-123B-4628-8A74-461C5503444B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PRODUCTS DIAGRAM</a:t>
            </a:r>
            <a:endParaRPr lang="en-US" b="1" dirty="0"/>
          </a:p>
        </p:txBody>
      </p:sp>
      <p:pic>
        <p:nvPicPr>
          <p:cNvPr id="4" name="Content Placeholder 3" descr="C:\Users\user\AppData\Desktop\Captur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97990-A742-4D1E-8081-1DB5BFA01DD0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CONTROL REQUIREMENT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03225" indent="-403225">
              <a:spcBef>
                <a:spcPts val="700"/>
              </a:spcBef>
              <a:buClr>
                <a:srgbClr val="578963"/>
              </a:buClr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Distribution of control system across the plant.</a:t>
            </a:r>
          </a:p>
          <a:p>
            <a:pPr marL="403225" indent="-403225">
              <a:spcBef>
                <a:spcPts val="700"/>
              </a:spcBef>
              <a:buClr>
                <a:srgbClr val="578963"/>
              </a:buClr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Integration of complete plant data with the other plants &amp; management information system.</a:t>
            </a:r>
          </a:p>
          <a:p>
            <a:pPr marL="403225" indent="-403225">
              <a:spcBef>
                <a:spcPts val="700"/>
              </a:spcBef>
              <a:buClr>
                <a:srgbClr val="578963"/>
              </a:buClr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Involves high speed networks for data transmission at various levels.</a:t>
            </a:r>
          </a:p>
          <a:p>
            <a:pPr marL="403225" indent="-403225">
              <a:spcBef>
                <a:spcPts val="700"/>
              </a:spcBef>
              <a:buClr>
                <a:srgbClr val="578963"/>
              </a:buClr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System expandability &amp; flexibility.</a:t>
            </a:r>
          </a:p>
          <a:p>
            <a:pPr marL="403225" indent="-403225">
              <a:spcBef>
                <a:spcPts val="700"/>
              </a:spcBef>
              <a:buClr>
                <a:srgbClr val="578963"/>
              </a:buClr>
              <a:tabLst>
                <a:tab pos="973138" algn="l"/>
                <a:tab pos="1887538" algn="l"/>
                <a:tab pos="2801938" algn="l"/>
                <a:tab pos="3716338" algn="l"/>
                <a:tab pos="4630738" algn="l"/>
                <a:tab pos="5545138" algn="l"/>
                <a:tab pos="6459538" algn="l"/>
                <a:tab pos="7373938" algn="l"/>
                <a:tab pos="8288338" algn="l"/>
                <a:tab pos="9202738" algn="l"/>
                <a:tab pos="10117138" algn="l"/>
              </a:tabLst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Redundancy at various levels.</a:t>
            </a:r>
          </a:p>
          <a:p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C007C-8CE9-4084-B9C9-FC142BAFCA69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DCS &amp; PLC SYSTEMS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dirty="0" smtClean="0"/>
              <a:t>DCS                 MONITORING</a:t>
            </a:r>
          </a:p>
          <a:p>
            <a:pPr>
              <a:buNone/>
            </a:pPr>
            <a:r>
              <a:rPr lang="en-US" dirty="0" smtClean="0"/>
              <a:t>                           CONTROL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ALARM</a:t>
            </a:r>
          </a:p>
          <a:p>
            <a:r>
              <a:rPr lang="en-US" dirty="0" smtClean="0"/>
              <a:t>PLC                 SHUT DOWN</a:t>
            </a:r>
          </a:p>
          <a:p>
            <a:pPr>
              <a:buNone/>
            </a:pPr>
            <a:r>
              <a:rPr lang="en-US" dirty="0" smtClean="0"/>
              <a:t>                           INTERLOCKING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SEQUENCING OF PROCESS PLANTS </a:t>
            </a:r>
          </a:p>
          <a:p>
            <a:pPr>
              <a:buNone/>
            </a:pPr>
            <a:r>
              <a:rPr lang="en-US" dirty="0" smtClean="0"/>
              <a:t>                            (200ms Scanning Time)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752600" y="19050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752600" y="3657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7E43-3A28-472F-BD73-907B4FDA5FB0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DCS MODEL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user\AppData\Desktop\d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9144000" cy="53340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6065C-774F-4668-954F-91DF358508DE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900" b="1" dirty="0" smtClean="0"/>
              <a:t>ABB SYSTEM CABINET(DCS)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PM510  </a:t>
            </a:r>
            <a:r>
              <a:rPr lang="en-US" sz="2800" dirty="0" smtClean="0"/>
              <a:t>                  </a:t>
            </a:r>
            <a:r>
              <a:rPr lang="en-US" sz="2400" dirty="0" smtClean="0"/>
              <a:t>//</a:t>
            </a:r>
            <a:r>
              <a:rPr lang="en-US" sz="2400" dirty="0"/>
              <a:t>PROCESSOR( WITH </a:t>
            </a:r>
            <a:r>
              <a:rPr lang="en-US" sz="2400" dirty="0" smtClean="0"/>
              <a:t>ITS REDUNDANT</a:t>
            </a:r>
            <a:r>
              <a:rPr lang="en-US" sz="2400" dirty="0"/>
              <a:t>) </a:t>
            </a:r>
            <a:endParaRPr lang="en-US" sz="2800" dirty="0"/>
          </a:p>
          <a:p>
            <a:r>
              <a:rPr lang="en-US" sz="2800" b="1" dirty="0"/>
              <a:t>PM510</a:t>
            </a:r>
          </a:p>
          <a:p>
            <a:r>
              <a:rPr lang="en-US" sz="2800" b="1" dirty="0"/>
              <a:t>SC510 </a:t>
            </a:r>
            <a:r>
              <a:rPr lang="en-US" sz="2800" dirty="0"/>
              <a:t>                    </a:t>
            </a:r>
            <a:r>
              <a:rPr lang="en-US" sz="2800" dirty="0" smtClean="0"/>
              <a:t> </a:t>
            </a:r>
            <a:r>
              <a:rPr lang="en-US" sz="2400" dirty="0"/>
              <a:t>//CARRIER TO DNS (NETWORK)</a:t>
            </a:r>
            <a:endParaRPr lang="en-US" sz="2800" dirty="0"/>
          </a:p>
          <a:p>
            <a:r>
              <a:rPr lang="en-US" sz="2800" b="1" dirty="0"/>
              <a:t>SC510</a:t>
            </a:r>
          </a:p>
          <a:p>
            <a:pPr algn="r"/>
            <a:r>
              <a:rPr lang="en-US" sz="2800" b="1" dirty="0"/>
              <a:t>CI540 </a:t>
            </a:r>
            <a:r>
              <a:rPr lang="en-US" sz="2800" dirty="0"/>
              <a:t>                    </a:t>
            </a:r>
            <a:r>
              <a:rPr lang="en-US" sz="2800" dirty="0" smtClean="0"/>
              <a:t>  </a:t>
            </a:r>
            <a:r>
              <a:rPr lang="en-US" sz="2400" dirty="0"/>
              <a:t>// LAN NETWORK (to communicate with other DCS)</a:t>
            </a:r>
            <a:endParaRPr lang="en-US" sz="2800" dirty="0"/>
          </a:p>
          <a:p>
            <a:r>
              <a:rPr lang="en-US" sz="2800" b="1" dirty="0"/>
              <a:t>CI540</a:t>
            </a:r>
          </a:p>
          <a:p>
            <a:endParaRPr lang="en-US" dirty="0"/>
          </a:p>
        </p:txBody>
      </p:sp>
      <p:pic>
        <p:nvPicPr>
          <p:cNvPr id="4098" name="Picture 2" descr="C:\Users\user\AppData\Desktop\SYSTEM CABI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4114800"/>
            <a:ext cx="2743201" cy="25145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C56A1-1D82-4C72-A6B0-C59CECA211DF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ABB SYSTEM CABINET(PLC)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PAC </a:t>
            </a:r>
            <a:r>
              <a:rPr lang="en-US" dirty="0"/>
              <a:t>                           </a:t>
            </a:r>
            <a:r>
              <a:rPr lang="en-US" dirty="0" smtClean="0"/>
              <a:t> </a:t>
            </a:r>
            <a:r>
              <a:rPr lang="en-US" sz="2800" dirty="0"/>
              <a:t>//POWER SUPPLY </a:t>
            </a:r>
            <a:endParaRPr lang="en-US" dirty="0"/>
          </a:p>
          <a:p>
            <a:r>
              <a:rPr lang="en-US" b="1" dirty="0"/>
              <a:t>PAC</a:t>
            </a:r>
          </a:p>
          <a:p>
            <a:r>
              <a:rPr lang="en-US" b="1" dirty="0"/>
              <a:t>MAI32NAD </a:t>
            </a:r>
            <a:r>
              <a:rPr lang="en-US" dirty="0"/>
              <a:t>              </a:t>
            </a:r>
            <a:r>
              <a:rPr lang="en-US" dirty="0" smtClean="0"/>
              <a:t> </a:t>
            </a:r>
            <a:r>
              <a:rPr lang="en-US" sz="2800" dirty="0"/>
              <a:t>//ANALOG INPUT MODULE</a:t>
            </a:r>
            <a:endParaRPr lang="en-US" dirty="0"/>
          </a:p>
          <a:p>
            <a:r>
              <a:rPr lang="en-US" b="1" dirty="0" smtClean="0"/>
              <a:t>MAI32NAD</a:t>
            </a:r>
          </a:p>
          <a:p>
            <a:r>
              <a:rPr lang="en-US" b="1" dirty="0"/>
              <a:t>MSROX 1                    </a:t>
            </a:r>
            <a:r>
              <a:rPr lang="en-US" sz="2800" dirty="0" smtClean="0"/>
              <a:t>//</a:t>
            </a:r>
            <a:r>
              <a:rPr lang="en-US" sz="2800" dirty="0"/>
              <a:t>TRANSMISSION TO </a:t>
            </a:r>
            <a:r>
              <a:rPr lang="en-US" sz="2800" dirty="0" smtClean="0"/>
              <a:t>ENGINEER</a:t>
            </a:r>
          </a:p>
          <a:p>
            <a:pPr algn="r">
              <a:buNone/>
            </a:pPr>
            <a:r>
              <a:rPr lang="en-US" sz="2800" dirty="0"/>
              <a:t> </a:t>
            </a:r>
            <a:r>
              <a:rPr lang="en-US" sz="2800" dirty="0" smtClean="0"/>
              <a:t>STATION AND LOGGER</a:t>
            </a:r>
            <a:endParaRPr lang="en-US" dirty="0"/>
          </a:p>
          <a:p>
            <a:r>
              <a:rPr lang="en-US" b="1" dirty="0" smtClean="0"/>
              <a:t>MSROX </a:t>
            </a:r>
            <a:r>
              <a:rPr lang="en-US" b="1" dirty="0"/>
              <a:t>1</a:t>
            </a:r>
          </a:p>
          <a:p>
            <a:r>
              <a:rPr lang="en-US" b="1" dirty="0"/>
              <a:t>MPP  </a:t>
            </a:r>
            <a:r>
              <a:rPr lang="en-US" dirty="0"/>
              <a:t>                          </a:t>
            </a:r>
            <a:r>
              <a:rPr lang="en-US" dirty="0" smtClean="0"/>
              <a:t> </a:t>
            </a:r>
            <a:r>
              <a:rPr lang="en-US" sz="2800" dirty="0"/>
              <a:t>//PROCESSOR (TRIPLE </a:t>
            </a:r>
            <a:r>
              <a:rPr lang="en-US" sz="2800" dirty="0" smtClean="0"/>
              <a:t>MODULAR</a:t>
            </a:r>
          </a:p>
          <a:p>
            <a:pPr algn="r">
              <a:buNone/>
            </a:pPr>
            <a:r>
              <a:rPr lang="en-US" sz="2800" dirty="0" smtClean="0"/>
              <a:t>REDUCTANT)</a:t>
            </a:r>
            <a:endParaRPr lang="en-US" sz="2800" dirty="0"/>
          </a:p>
          <a:p>
            <a:r>
              <a:rPr lang="en-US" b="1" dirty="0"/>
              <a:t>MPP</a:t>
            </a:r>
          </a:p>
          <a:p>
            <a:r>
              <a:rPr lang="en-US" b="1" dirty="0"/>
              <a:t>MPP</a:t>
            </a:r>
          </a:p>
          <a:p>
            <a:endParaRPr lang="en-US" dirty="0"/>
          </a:p>
        </p:txBody>
      </p:sp>
      <p:pic>
        <p:nvPicPr>
          <p:cNvPr id="4" name="Picture 2" descr="C:\Users\user\AppData\Desktop\SYSTEM CABINE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4953000"/>
            <a:ext cx="1745673" cy="1600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2012-BB2E-46B0-B7CC-97A8F891E859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INDEX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COMPANY PROFILE</a:t>
            </a:r>
          </a:p>
          <a:p>
            <a:r>
              <a:rPr lang="en-US" dirty="0" smtClean="0"/>
              <a:t>COMPANY PRODUCT</a:t>
            </a:r>
          </a:p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CONTROL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3CBDC-1D33-4797-80F1-305D00191F0B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DCS FOR DHDS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C:\Users\user\AppData\Desktop\D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47774"/>
            <a:ext cx="9144000" cy="5610226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DE5D9-DBDF-49C9-9790-AD3379C53585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 smtClean="0"/>
              <a:t>CONTROL STATIONS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                             </a:t>
            </a:r>
            <a:r>
              <a:rPr lang="en-US" b="1" dirty="0" smtClean="0"/>
              <a:t>DCS</a:t>
            </a: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OPERATING                                   ENGINEERING</a:t>
            </a:r>
          </a:p>
          <a:p>
            <a:pPr>
              <a:buNone/>
            </a:pPr>
            <a:r>
              <a:rPr lang="en-US" dirty="0" smtClean="0"/>
              <a:t>STATION                                          STATION</a:t>
            </a:r>
          </a:p>
          <a:p>
            <a:r>
              <a:rPr lang="en-US" sz="2400" dirty="0" smtClean="0"/>
              <a:t>MONITORING</a:t>
            </a:r>
          </a:p>
          <a:p>
            <a:r>
              <a:rPr lang="en-US" sz="2400" dirty="0" smtClean="0"/>
              <a:t>ALARM</a:t>
            </a:r>
          </a:p>
          <a:p>
            <a:r>
              <a:rPr lang="en-US" sz="2400" dirty="0" smtClean="0"/>
              <a:t>BASIC CONTROL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724400" y="1981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 flipV="1">
            <a:off x="3048000" y="1981200"/>
            <a:ext cx="762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715000" y="3429000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CONTROL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TUNING</a:t>
            </a:r>
            <a:endParaRPr lang="en-US" sz="2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9F50-42B8-496C-8671-78F4A3EFEC17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TDC 300 DCS SYSTEM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333333"/>
              </a:buClr>
              <a:buFont typeface="Times New Roman" pitchFamily="16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 The TATA-Honeywell make TDC 3000 distributed control system is a congregation of the a number of </a:t>
            </a:r>
          </a:p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devices :-COMMUNICATION NETWORKS, CONTROLLERS, OPERATOR STATIONS, GATEWAYS  etc..</a:t>
            </a:r>
          </a:p>
          <a:p>
            <a:pPr>
              <a:buClr>
                <a:srgbClr val="333333"/>
              </a:buClr>
              <a:buFont typeface="Times New Roman" pitchFamily="16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dirty="0" smtClean="0">
                <a:ea typeface="WenQuanYi Zen Hei Sharp" charset="0"/>
                <a:cs typeface="WenQuanYi Zen Hei Sharp" charset="0"/>
              </a:rPr>
              <a:t>As a result of its distributed nature ,the system offers incremental capacity, incremental functions and incremental redundancy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11EE9-B7CC-4B9E-802F-721F96A76B5C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WenQuanYi Zen Hei Sharp" charset="0"/>
                <a:cs typeface="WenQuanYi Zen Hei Sharp" charset="0"/>
              </a:rPr>
              <a:t>TDC-3000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rgbClr val="FF0000"/>
              </a:buClr>
              <a:buFont typeface="Times New Roman" pitchFamily="16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solidFill>
                  <a:srgbClr val="FF0000"/>
                </a:solidFill>
                <a:ea typeface="WenQuanYi Zen Hei Sharp" charset="0"/>
                <a:cs typeface="WenQuanYi Zen Hei Sharp" charset="0"/>
              </a:rPr>
              <a:t>The Networks:-</a:t>
            </a:r>
          </a:p>
          <a:p>
            <a:pPr marL="457200" indent="-457200"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In TDC 3000 there are three principle networks :-</a:t>
            </a:r>
          </a:p>
          <a:p>
            <a:pPr marL="457200" indent="-457200">
              <a:buClr>
                <a:srgbClr val="FF0000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solidFill>
                  <a:srgbClr val="FF0000"/>
                </a:solidFill>
                <a:ea typeface="WenQuanYi Zen Hei Sharp" charset="0"/>
                <a:cs typeface="WenQuanYi Zen Hei Sharp" charset="0"/>
              </a:rPr>
              <a:t>Local Area network</a:t>
            </a:r>
          </a:p>
          <a:p>
            <a:pPr marL="457200" indent="-457200">
              <a:buClr>
                <a:srgbClr val="FF0000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solidFill>
                  <a:srgbClr val="FF0000"/>
                </a:solidFill>
                <a:ea typeface="WenQuanYi Zen Hei Sharp" charset="0"/>
                <a:cs typeface="WenQuanYi Zen Hei Sharp" charset="0"/>
              </a:rPr>
              <a:t>The universal control network</a:t>
            </a:r>
          </a:p>
          <a:p>
            <a:pPr marL="457200" indent="-457200">
              <a:buClr>
                <a:srgbClr val="FF0000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solidFill>
                  <a:srgbClr val="FF0000"/>
                </a:solidFill>
                <a:ea typeface="WenQuanYi Zen Hei Sharp" charset="0"/>
                <a:cs typeface="WenQuanYi Zen Hei Sharp" charset="0"/>
              </a:rPr>
              <a:t>Data Hi-way</a:t>
            </a:r>
          </a:p>
          <a:p>
            <a:pPr marL="457200" indent="-457200"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The Local Area Network connects the control Room Modules, while the universal control network and </a:t>
            </a:r>
            <a:r>
              <a:rPr lang="en-US" dirty="0" err="1" smtClean="0">
                <a:ea typeface="WenQuanYi Zen Hei Sharp" charset="0"/>
                <a:cs typeface="WenQuanYi Zen Hei Sharp" charset="0"/>
              </a:rPr>
              <a:t>and</a:t>
            </a:r>
            <a:r>
              <a:rPr lang="en-US" dirty="0" smtClean="0">
                <a:ea typeface="WenQuanYi Zen Hei Sharp" charset="0"/>
                <a:cs typeface="WenQuanYi Zen Hei Sharp" charset="0"/>
              </a:rPr>
              <a:t> Data </a:t>
            </a:r>
            <a:r>
              <a:rPr lang="en-US" dirty="0" err="1" smtClean="0">
                <a:ea typeface="WenQuanYi Zen Hei Sharp" charset="0"/>
                <a:cs typeface="WenQuanYi Zen Hei Sharp" charset="0"/>
              </a:rPr>
              <a:t>Hiway</a:t>
            </a:r>
            <a:r>
              <a:rPr lang="en-US" dirty="0" smtClean="0">
                <a:ea typeface="WenQuanYi Zen Hei Sharp" charset="0"/>
                <a:cs typeface="WenQuanYi Zen Hei Sharp" charset="0"/>
              </a:rPr>
              <a:t> link  the process connected devices.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75C2F-3C47-4CEC-8DBC-AAC61ED8EF8F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WenQuanYi Zen Hei Sharp" charset="0"/>
                <a:cs typeface="WenQuanYi Zen Hei Sharp" charset="0"/>
              </a:rPr>
              <a:t>TDC-3000 ARCHITECTURE 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  <a:ea typeface="WenQuanYi Zen Hei Sharp" charset="0"/>
              <a:cs typeface="WenQuanYi Zen Hei Sharp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rgbClr val="FF0000"/>
              </a:buClr>
              <a:buFont typeface="Times New Roman" pitchFamily="16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solidFill>
                  <a:srgbClr val="FF0000"/>
                </a:solidFill>
                <a:ea typeface="WenQuanYi Zen Hei Sharp" charset="0"/>
                <a:cs typeface="WenQuanYi Zen Hei Sharp" charset="0"/>
              </a:rPr>
              <a:t> Gateways and Interface modules:-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Hi-way gateway (HM)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Network Interface module NIM)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Programmable logic controller gateway (PLCG)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Data Highway port (DHP)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Computer gateway (CG)</a:t>
            </a:r>
          </a:p>
          <a:p>
            <a:pPr marL="457200" indent="-457200" algn="just"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b="1" dirty="0" smtClean="0">
                <a:ea typeface="WenQuanYi Zen Hei Sharp" charset="0"/>
                <a:cs typeface="WenQuanYi Zen Hei Sharp" charset="0"/>
              </a:rPr>
              <a:t>     Gateway and interface modules </a:t>
            </a:r>
            <a:r>
              <a:rPr lang="en-US" dirty="0" smtClean="0">
                <a:ea typeface="WenQuanYi Zen Hei Sharp" charset="0"/>
                <a:cs typeface="WenQuanYi Zen Hei Sharp" charset="0"/>
              </a:rPr>
              <a:t> connect process communications networks and computers to the system’s principal communications network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F9EFF-D2A2-4E0E-AB4B-8DBEFD64B114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WenQuanYi Zen Hei Sharp" charset="0"/>
                <a:cs typeface="WenQuanYi Zen Hei Sharp" charset="0"/>
              </a:rPr>
              <a:t>TDC-3000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Clr>
                <a:srgbClr val="FF0000"/>
              </a:buClr>
              <a:buFont typeface="Times New Roman" pitchFamily="16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solidFill>
                  <a:srgbClr val="FF0000"/>
                </a:solidFill>
                <a:ea typeface="WenQuanYi Zen Hei Sharp" charset="0"/>
                <a:cs typeface="WenQuanYi Zen Hei Sharp" charset="0"/>
              </a:rPr>
              <a:t> Process modules:-</a:t>
            </a:r>
          </a:p>
          <a:p>
            <a:pPr marL="457200" indent="-457200"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solidFill>
                  <a:srgbClr val="333333"/>
                </a:solidFill>
                <a:ea typeface="WenQuanYi Zen Hei Sharp" charset="0"/>
                <a:cs typeface="WenQuanYi Zen Hei Sharp" charset="0"/>
              </a:rPr>
              <a:t>    </a:t>
            </a:r>
            <a:r>
              <a:rPr lang="en-US" dirty="0" smtClean="0">
                <a:ea typeface="WenQuanYi Zen Hei Sharp" charset="0"/>
                <a:cs typeface="WenQuanYi Zen Hei Sharp" charset="0"/>
              </a:rPr>
              <a:t>There are discrete  </a:t>
            </a:r>
            <a:r>
              <a:rPr lang="en-US" b="1" dirty="0" smtClean="0">
                <a:ea typeface="WenQuanYi Zen Hei Sharp" charset="0"/>
                <a:cs typeface="WenQuanYi Zen Hei Sharp" charset="0"/>
              </a:rPr>
              <a:t>Process modules</a:t>
            </a:r>
            <a:r>
              <a:rPr lang="en-US" dirty="0" smtClean="0">
                <a:ea typeface="WenQuanYi Zen Hei Sharp" charset="0"/>
                <a:cs typeface="WenQuanYi Zen Hei Sharp" charset="0"/>
              </a:rPr>
              <a:t>  performing specific functions such as advance control, history collection and computing:-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Multifunction controller (MC)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Advanced multifunction controller (AMC)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Advanced process manager (APM)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Application module (AM)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History module (HM)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632A9-5AC7-4D0E-83F1-96000610E670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WenQuanYi Zen Hei Sharp" charset="0"/>
                <a:cs typeface="WenQuanYi Zen Hei Sharp" charset="0"/>
              </a:rPr>
              <a:t>TDC-3000 ARCHITECTURE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rgbClr val="FF0000"/>
              </a:buClr>
              <a:buFont typeface="Times New Roman" pitchFamily="16" charset="0"/>
              <a:buChar char="•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solidFill>
                  <a:srgbClr val="FF0000"/>
                </a:solidFill>
                <a:ea typeface="WenQuanYi Zen Hei Sharp" charset="0"/>
                <a:cs typeface="WenQuanYi Zen Hei Sharp" charset="0"/>
              </a:rPr>
              <a:t> Man-Machine interface:-</a:t>
            </a:r>
          </a:p>
          <a:p>
            <a:pPr marL="457200" indent="-457200">
              <a:buClrTx/>
              <a:buFontTx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solidFill>
                  <a:srgbClr val="333333"/>
                </a:solidFill>
                <a:ea typeface="WenQuanYi Zen Hei Sharp" charset="0"/>
                <a:cs typeface="WenQuanYi Zen Hei Sharp" charset="0"/>
              </a:rPr>
              <a:t>     </a:t>
            </a:r>
            <a:r>
              <a:rPr lang="en-US" dirty="0" smtClean="0">
                <a:solidFill>
                  <a:srgbClr val="FF0000"/>
                </a:solidFill>
                <a:ea typeface="WenQuanYi Zen Hei Sharp" charset="0"/>
                <a:cs typeface="WenQuanYi Zen Hei Sharp" charset="0"/>
              </a:rPr>
              <a:t>UNIVERASAL STATIONS</a:t>
            </a:r>
            <a:r>
              <a:rPr lang="en-US" dirty="0" smtClean="0">
                <a:solidFill>
                  <a:srgbClr val="333333"/>
                </a:solidFill>
                <a:ea typeface="WenQuanYi Zen Hei Sharp" charset="0"/>
                <a:cs typeface="WenQuanYi Zen Hei Sharp" charset="0"/>
              </a:rPr>
              <a:t> </a:t>
            </a:r>
            <a:r>
              <a:rPr lang="en-US" dirty="0" smtClean="0">
                <a:ea typeface="WenQuanYi Zen Hei Sharp" charset="0"/>
                <a:cs typeface="WenQuanYi Zen Hei Sharp" charset="0"/>
              </a:rPr>
              <a:t>grouped into one or more operator consoles. They are used to :-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Used to monitor and manipulate the process.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Annunciate and handle process &amp; system alarms.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Display &amp; print process History, process Trends &amp; process Averages.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Build system &amp; process database, graphics displays &amp; reports</a:t>
            </a:r>
          </a:p>
          <a:p>
            <a:pPr marL="457200" indent="-457200">
              <a:buClr>
                <a:srgbClr val="333333"/>
              </a:buClr>
              <a:buFont typeface="Times New Roman" pitchFamily="16" charset="0"/>
              <a:buAutoNum type="arabicPeriod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</a:pPr>
            <a:r>
              <a:rPr lang="en-US" dirty="0" smtClean="0">
                <a:ea typeface="WenQuanYi Zen Hei Sharp" charset="0"/>
                <a:cs typeface="WenQuanYi Zen Hei Sharp" charset="0"/>
              </a:rPr>
              <a:t>Diagnose problem in any module in the system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FF2BA-7C51-47DC-91A8-DEE53E9921A1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OPERATING STATION </a:t>
            </a:r>
            <a:endParaRPr lang="en-US" b="1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1D1C3-058E-4C23-89C0-6A9033FF4267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OPERATING STATION </a:t>
            </a:r>
            <a:endParaRPr lang="en-US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4000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8DB7A-CD0C-43DC-9D12-9D2DE7F3E806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OPERATING STATION </a:t>
            </a:r>
            <a:endParaRPr lang="en-US" dirty="0"/>
          </a:p>
        </p:txBody>
      </p:sp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24000"/>
            <a:ext cx="9143999" cy="533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A1662-7238-4CA2-8A7D-AD50BC72A81A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r>
              <a:rPr lang="en-US" b="1" dirty="0" smtClean="0"/>
              <a:t>COMPANY PROFILE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C2D50-5EA8-454A-ADE6-DD36F4D5A580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058060" y="2133600"/>
            <a:ext cx="989452" cy="533400"/>
          </a:xfrm>
          <a:prstGeom prst="rect">
            <a:avLst/>
          </a:prstGeom>
          <a:solidFill>
            <a:srgbClr val="CCCC00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3504858" y="2133600"/>
            <a:ext cx="990918" cy="533400"/>
          </a:xfrm>
          <a:prstGeom prst="rect">
            <a:avLst/>
          </a:prstGeom>
          <a:solidFill>
            <a:srgbClr val="CCCC00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4876898" y="2133600"/>
            <a:ext cx="990918" cy="533400"/>
          </a:xfrm>
          <a:prstGeom prst="rect">
            <a:avLst/>
          </a:prstGeom>
          <a:solidFill>
            <a:srgbClr val="CCCC00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325163" y="2133600"/>
            <a:ext cx="989451" cy="533400"/>
          </a:xfrm>
          <a:prstGeom prst="rect">
            <a:avLst/>
          </a:prstGeom>
          <a:solidFill>
            <a:srgbClr val="CCCC00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762244" y="2133600"/>
            <a:ext cx="990918" cy="533400"/>
          </a:xfrm>
          <a:prstGeom prst="rect">
            <a:avLst/>
          </a:prstGeom>
          <a:solidFill>
            <a:srgbClr val="CCCC00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304898" y="3352800"/>
            <a:ext cx="7695736" cy="304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LOCAL  CONTROL  NETWORK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8229307" y="3352800"/>
            <a:ext cx="609795" cy="304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Oval 8"/>
          <p:cNvSpPr>
            <a:spLocks noChangeArrowheads="1"/>
          </p:cNvSpPr>
          <p:nvPr/>
        </p:nvSpPr>
        <p:spPr bwMode="auto">
          <a:xfrm>
            <a:off x="8000634" y="3352800"/>
            <a:ext cx="228673" cy="304800"/>
          </a:xfrm>
          <a:prstGeom prst="ellipse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1143366" y="26670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706284" y="26670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258020" y="26670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962205" y="26670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9" name="Rectangle 13"/>
          <p:cNvSpPr>
            <a:spLocks noChangeArrowheads="1"/>
          </p:cNvSpPr>
          <p:nvPr/>
        </p:nvSpPr>
        <p:spPr bwMode="auto">
          <a:xfrm>
            <a:off x="2437716" y="26670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Rectangle 14"/>
          <p:cNvSpPr>
            <a:spLocks noChangeArrowheads="1"/>
          </p:cNvSpPr>
          <p:nvPr/>
        </p:nvSpPr>
        <p:spPr bwMode="auto">
          <a:xfrm>
            <a:off x="4724449" y="36576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1600713" y="36576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4343327" y="4343400"/>
            <a:ext cx="990918" cy="533400"/>
          </a:xfrm>
          <a:prstGeom prst="rect">
            <a:avLst/>
          </a:prstGeom>
          <a:solidFill>
            <a:srgbClr val="CCCC00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1219591" y="4343400"/>
            <a:ext cx="990918" cy="533400"/>
          </a:xfrm>
          <a:prstGeom prst="rect">
            <a:avLst/>
          </a:prstGeom>
          <a:solidFill>
            <a:srgbClr val="CCCC00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1600713" y="48768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Rectangle 19"/>
          <p:cNvSpPr>
            <a:spLocks noChangeArrowheads="1"/>
          </p:cNvSpPr>
          <p:nvPr/>
        </p:nvSpPr>
        <p:spPr bwMode="auto">
          <a:xfrm>
            <a:off x="4724449" y="48768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533571" y="1219200"/>
            <a:ext cx="1372040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spcBef>
                <a:spcPts val="875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COMPUTING MODULE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441223" y="1565275"/>
            <a:ext cx="1693061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8" name="Text Box 22"/>
          <p:cNvSpPr txBox="1">
            <a:spLocks noChangeArrowheads="1"/>
          </p:cNvSpPr>
          <p:nvPr/>
        </p:nvSpPr>
        <p:spPr bwMode="auto">
          <a:xfrm>
            <a:off x="1829387" y="1219200"/>
            <a:ext cx="1462923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APPLICATION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MODULE</a:t>
            </a:r>
          </a:p>
        </p:txBody>
      </p:sp>
      <p:sp>
        <p:nvSpPr>
          <p:cNvPr id="34839" name="Text Box 23"/>
          <p:cNvSpPr txBox="1">
            <a:spLocks noChangeArrowheads="1"/>
          </p:cNvSpPr>
          <p:nvPr/>
        </p:nvSpPr>
        <p:spPr bwMode="auto">
          <a:xfrm>
            <a:off x="3488734" y="1219200"/>
            <a:ext cx="1039365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HISTORY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MODULE</a:t>
            </a:r>
          </a:p>
        </p:txBody>
      </p:sp>
      <p:sp>
        <p:nvSpPr>
          <p:cNvPr id="34840" name="Text Box 24"/>
          <p:cNvSpPr txBox="1">
            <a:spLocks noChangeArrowheads="1"/>
          </p:cNvSpPr>
          <p:nvPr/>
        </p:nvSpPr>
        <p:spPr bwMode="auto">
          <a:xfrm>
            <a:off x="4703928" y="1219200"/>
            <a:ext cx="1197603" cy="520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COMPUTER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GATEWAY</a:t>
            </a:r>
          </a:p>
        </p:txBody>
      </p:sp>
      <p:sp>
        <p:nvSpPr>
          <p:cNvPr id="34841" name="Text Box 25"/>
          <p:cNvSpPr txBox="1">
            <a:spLocks noChangeArrowheads="1"/>
          </p:cNvSpPr>
          <p:nvPr/>
        </p:nvSpPr>
        <p:spPr bwMode="auto">
          <a:xfrm>
            <a:off x="6185906" y="1219200"/>
            <a:ext cx="1263785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UNIVERSAL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STATION</a:t>
            </a:r>
          </a:p>
        </p:txBody>
      </p:sp>
      <p:sp>
        <p:nvSpPr>
          <p:cNvPr id="34842" name="Text Box 26"/>
          <p:cNvSpPr txBox="1">
            <a:spLocks noChangeArrowheads="1"/>
          </p:cNvSpPr>
          <p:nvPr/>
        </p:nvSpPr>
        <p:spPr bwMode="auto">
          <a:xfrm>
            <a:off x="1760492" y="4953000"/>
            <a:ext cx="1108294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HIGHWAY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GATEWAY</a:t>
            </a:r>
          </a:p>
        </p:txBody>
      </p:sp>
      <p:sp>
        <p:nvSpPr>
          <p:cNvPr id="34843" name="Text Box 27"/>
          <p:cNvSpPr txBox="1">
            <a:spLocks noChangeArrowheads="1"/>
          </p:cNvSpPr>
          <p:nvPr/>
        </p:nvSpPr>
        <p:spPr bwMode="auto">
          <a:xfrm>
            <a:off x="4724450" y="5029200"/>
            <a:ext cx="184698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4815333" y="4876801"/>
            <a:ext cx="1241343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NETWORK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INTERFACE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MODULE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7439212" y="4205289"/>
            <a:ext cx="1505839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LCN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EXTENDER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FIBER OPTICS</a:t>
            </a:r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>
            <a:off x="8153083" y="3657600"/>
            <a:ext cx="1466" cy="533400"/>
          </a:xfrm>
          <a:prstGeom prst="line">
            <a:avLst/>
          </a:prstGeom>
          <a:noFill/>
          <a:ln w="1908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47" name="Text Box 31"/>
          <p:cNvSpPr txBox="1">
            <a:spLocks noChangeArrowheads="1"/>
          </p:cNvSpPr>
          <p:nvPr/>
        </p:nvSpPr>
        <p:spPr bwMode="auto">
          <a:xfrm>
            <a:off x="304898" y="228601"/>
            <a:ext cx="8534205" cy="703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u="sng">
                <a:solidFill>
                  <a:srgbClr val="578963"/>
                </a:solidFill>
                <a:latin typeface="Bookman Old Style" pitchFamily="16" charset="0"/>
                <a:ea typeface="WenQuanYi Zen Hei Sharp" charset="0"/>
                <a:cs typeface="WenQuanYi Zen Hei Sharp" charset="0"/>
              </a:rPr>
              <a:t>LOCAL CONTROL NETWORK</a:t>
            </a:r>
            <a:r>
              <a:rPr lang="en-US" sz="4000" b="1" i="1">
                <a:solidFill>
                  <a:srgbClr val="993300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 </a:t>
            </a:r>
          </a:p>
        </p:txBody>
      </p:sp>
      <p:sp>
        <p:nvSpPr>
          <p:cNvPr id="33" name="Date Placeholder 3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33F83-6B80-4791-B34B-2385224642C2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34" name="Slide Number Placeholder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437716" y="3962400"/>
            <a:ext cx="990918" cy="533400"/>
          </a:xfrm>
          <a:prstGeom prst="rect">
            <a:avLst/>
          </a:prstGeom>
          <a:solidFill>
            <a:srgbClr val="FF99FF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6020" y="990600"/>
            <a:ext cx="7695736" cy="304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LOCAL  CONTROL  NETWORK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4267103" y="12954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885980" y="1981200"/>
            <a:ext cx="990918" cy="533400"/>
          </a:xfrm>
          <a:prstGeom prst="rect">
            <a:avLst/>
          </a:prstGeom>
          <a:solidFill>
            <a:srgbClr val="CCCC00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010291" y="1981200"/>
            <a:ext cx="1108295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HIGHWAY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GATEWAY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2437716" y="4953000"/>
            <a:ext cx="990918" cy="533400"/>
          </a:xfrm>
          <a:prstGeom prst="rect">
            <a:avLst/>
          </a:prstGeom>
          <a:solidFill>
            <a:srgbClr val="FF99FF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2437716" y="6019800"/>
            <a:ext cx="990918" cy="533400"/>
          </a:xfrm>
          <a:prstGeom prst="rect">
            <a:avLst/>
          </a:prstGeom>
          <a:solidFill>
            <a:srgbClr val="FF99FF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5258020" y="2819400"/>
            <a:ext cx="990918" cy="533400"/>
          </a:xfrm>
          <a:prstGeom prst="rect">
            <a:avLst/>
          </a:prstGeom>
          <a:solidFill>
            <a:srgbClr val="FF99FF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5258020" y="3886200"/>
            <a:ext cx="990918" cy="533400"/>
          </a:xfrm>
          <a:prstGeom prst="rect">
            <a:avLst/>
          </a:prstGeom>
          <a:solidFill>
            <a:srgbClr val="FF99FF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5258020" y="4953000"/>
            <a:ext cx="990918" cy="533400"/>
          </a:xfrm>
          <a:prstGeom prst="rect">
            <a:avLst/>
          </a:prstGeom>
          <a:solidFill>
            <a:srgbClr val="FF99FF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5258020" y="6019800"/>
            <a:ext cx="990918" cy="533400"/>
          </a:xfrm>
          <a:prstGeom prst="rect">
            <a:avLst/>
          </a:prstGeom>
          <a:solidFill>
            <a:srgbClr val="FF99FF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437716" y="2819400"/>
            <a:ext cx="990918" cy="533400"/>
          </a:xfrm>
          <a:prstGeom prst="rect">
            <a:avLst/>
          </a:prstGeom>
          <a:solidFill>
            <a:srgbClr val="FF99FF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 rot="5400000">
            <a:off x="3771668" y="26303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4" name="Rectangle 14"/>
          <p:cNvSpPr>
            <a:spLocks noChangeArrowheads="1"/>
          </p:cNvSpPr>
          <p:nvPr/>
        </p:nvSpPr>
        <p:spPr bwMode="auto">
          <a:xfrm rot="5400000">
            <a:off x="4762586" y="26303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 rot="5400000">
            <a:off x="3771668" y="37733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 rot="5400000">
            <a:off x="3771668" y="48401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7" name="Rectangle 17"/>
          <p:cNvSpPr>
            <a:spLocks noChangeArrowheads="1"/>
          </p:cNvSpPr>
          <p:nvPr/>
        </p:nvSpPr>
        <p:spPr bwMode="auto">
          <a:xfrm rot="5400000">
            <a:off x="3771668" y="58307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 rot="5400000">
            <a:off x="4762586" y="37733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 rot="5400000">
            <a:off x="4762586" y="48401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0" name="Rectangle 20"/>
          <p:cNvSpPr>
            <a:spLocks noChangeArrowheads="1"/>
          </p:cNvSpPr>
          <p:nvPr/>
        </p:nvSpPr>
        <p:spPr bwMode="auto">
          <a:xfrm rot="5400000">
            <a:off x="4762586" y="58307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6508394" y="2895600"/>
            <a:ext cx="219833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DATA HIGHWAY PORT</a:t>
            </a:r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325420" y="2819400"/>
            <a:ext cx="221276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ADVANCED MULTI-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FUNCTION COMPUTER</a:t>
            </a:r>
          </a:p>
        </p:txBody>
      </p:sp>
      <p:sp>
        <p:nvSpPr>
          <p:cNvPr id="35863" name="Text Box 23"/>
          <p:cNvSpPr txBox="1">
            <a:spLocks noChangeArrowheads="1"/>
          </p:cNvSpPr>
          <p:nvPr/>
        </p:nvSpPr>
        <p:spPr bwMode="auto">
          <a:xfrm>
            <a:off x="6391126" y="3886200"/>
            <a:ext cx="2174291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PERSONAL COMPUTER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SERIAL INTERFACE</a:t>
            </a: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6565563" y="4953000"/>
            <a:ext cx="192742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CRITICAL PROCESS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CONTROLLER</a:t>
            </a: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16625" y="3962400"/>
            <a:ext cx="2098949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PROCESS INTERFACE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UNITS</a:t>
            </a:r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12228" y="5043489"/>
            <a:ext cx="200277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BASIC CONTROLLER</a:t>
            </a:r>
          </a:p>
        </p:txBody>
      </p:sp>
      <p:sp>
        <p:nvSpPr>
          <p:cNvPr id="35867" name="Text Box 27"/>
          <p:cNvSpPr txBox="1">
            <a:spLocks noChangeArrowheads="1"/>
          </p:cNvSpPr>
          <p:nvPr/>
        </p:nvSpPr>
        <p:spPr bwMode="auto">
          <a:xfrm>
            <a:off x="581945" y="5867401"/>
            <a:ext cx="1789570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MULTIFUNCTION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EXTENDED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CONTROLLER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6665241" y="5867401"/>
            <a:ext cx="1510648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HONEYWELL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PROGRAMABLE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CONTROLLER</a:t>
            </a:r>
          </a:p>
        </p:txBody>
      </p:sp>
      <p:sp>
        <p:nvSpPr>
          <p:cNvPr id="35869" name="Rectangle 29"/>
          <p:cNvSpPr>
            <a:spLocks noChangeArrowheads="1"/>
          </p:cNvSpPr>
          <p:nvPr/>
        </p:nvSpPr>
        <p:spPr bwMode="auto">
          <a:xfrm>
            <a:off x="4190878" y="2514600"/>
            <a:ext cx="304898" cy="4114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D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A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T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A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400" b="1">
              <a:solidFill>
                <a:srgbClr val="333333"/>
              </a:solidFill>
              <a:latin typeface="Comic Sans MS" pitchFamily="64" charset="0"/>
              <a:ea typeface="WenQuanYi Zen Hei Sharp" charset="0"/>
              <a:cs typeface="WenQuanYi Zen Hei Sharp" charset="0"/>
            </a:endParaRP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I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G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W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A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Y</a:t>
            </a:r>
          </a:p>
        </p:txBody>
      </p:sp>
      <p:sp>
        <p:nvSpPr>
          <p:cNvPr id="35870" name="Text Box 30"/>
          <p:cNvSpPr txBox="1">
            <a:spLocks noChangeArrowheads="1"/>
          </p:cNvSpPr>
          <p:nvPr/>
        </p:nvSpPr>
        <p:spPr bwMode="auto">
          <a:xfrm>
            <a:off x="2744080" y="4763"/>
            <a:ext cx="3867062" cy="7100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u="sng">
                <a:solidFill>
                  <a:srgbClr val="578963"/>
                </a:solidFill>
                <a:latin typeface="Bookman Old Style" pitchFamily="16" charset="0"/>
                <a:ea typeface="WenQuanYi Zen Hei Sharp" charset="0"/>
                <a:cs typeface="WenQuanYi Zen Hei Sharp" charset="0"/>
              </a:rPr>
              <a:t>DATA HIGHWAY</a:t>
            </a:r>
            <a:r>
              <a:rPr lang="en-US" sz="4000" b="1" i="1">
                <a:solidFill>
                  <a:srgbClr val="B3E1B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 </a:t>
            </a:r>
          </a:p>
        </p:txBody>
      </p:sp>
      <p:sp>
        <p:nvSpPr>
          <p:cNvPr id="32" name="Date Placeholder 3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20358-6951-4002-BD6E-CFC9AF881B35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86020" y="990600"/>
            <a:ext cx="7695736" cy="304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LOCAL  CONTROL  NETWORK</a:t>
            </a: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4267103" y="1295400"/>
            <a:ext cx="152449" cy="685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885980" y="1981200"/>
            <a:ext cx="990918" cy="533400"/>
          </a:xfrm>
          <a:prstGeom prst="rect">
            <a:avLst/>
          </a:prstGeom>
          <a:solidFill>
            <a:srgbClr val="CCCC00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5258020" y="2819400"/>
            <a:ext cx="990918" cy="533400"/>
          </a:xfrm>
          <a:prstGeom prst="rect">
            <a:avLst/>
          </a:prstGeom>
          <a:solidFill>
            <a:srgbClr val="FFFF66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5258020" y="3886200"/>
            <a:ext cx="990918" cy="533400"/>
          </a:xfrm>
          <a:prstGeom prst="rect">
            <a:avLst/>
          </a:prstGeom>
          <a:solidFill>
            <a:srgbClr val="FFFF66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5258020" y="4953000"/>
            <a:ext cx="990918" cy="533400"/>
          </a:xfrm>
          <a:prstGeom prst="rect">
            <a:avLst/>
          </a:prstGeom>
          <a:solidFill>
            <a:srgbClr val="FFFF66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5258020" y="6019800"/>
            <a:ext cx="990918" cy="533400"/>
          </a:xfrm>
          <a:prstGeom prst="rect">
            <a:avLst/>
          </a:prstGeom>
          <a:solidFill>
            <a:srgbClr val="FFFF66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 rot="5400000">
            <a:off x="4762586" y="26303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 rot="5400000">
            <a:off x="4762586" y="37733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 rot="5400000">
            <a:off x="4762586" y="48401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5" name="Rectangle 11"/>
          <p:cNvSpPr>
            <a:spLocks noChangeArrowheads="1"/>
          </p:cNvSpPr>
          <p:nvPr/>
        </p:nvSpPr>
        <p:spPr bwMode="auto">
          <a:xfrm rot="5400000">
            <a:off x="4762586" y="5830754"/>
            <a:ext cx="152400" cy="838469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6577289" y="2895600"/>
            <a:ext cx="196269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PROCESS MANAGER</a:t>
            </a:r>
          </a:p>
        </p:txBody>
      </p:sp>
      <p:sp>
        <p:nvSpPr>
          <p:cNvPr id="36877" name="Text Box 13"/>
          <p:cNvSpPr txBox="1">
            <a:spLocks noChangeArrowheads="1"/>
          </p:cNvSpPr>
          <p:nvPr/>
        </p:nvSpPr>
        <p:spPr bwMode="auto">
          <a:xfrm>
            <a:off x="6442431" y="3886200"/>
            <a:ext cx="2054065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ADVANCED PROCESS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MANAGER</a:t>
            </a:r>
          </a:p>
        </p:txBody>
      </p:sp>
      <p:sp>
        <p:nvSpPr>
          <p:cNvPr id="36878" name="Text Box 14"/>
          <p:cNvSpPr txBox="1">
            <a:spLocks noChangeArrowheads="1"/>
          </p:cNvSpPr>
          <p:nvPr/>
        </p:nvSpPr>
        <p:spPr bwMode="auto">
          <a:xfrm>
            <a:off x="6647650" y="4953000"/>
            <a:ext cx="1714229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LOGIC MANAGER</a:t>
            </a:r>
          </a:p>
        </p:txBody>
      </p:sp>
      <p:sp>
        <p:nvSpPr>
          <p:cNvPr id="36879" name="Text Box 15"/>
          <p:cNvSpPr txBox="1">
            <a:spLocks noChangeArrowheads="1"/>
          </p:cNvSpPr>
          <p:nvPr/>
        </p:nvSpPr>
        <p:spPr bwMode="auto">
          <a:xfrm>
            <a:off x="6476145" y="6019800"/>
            <a:ext cx="2063683" cy="5254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HIGH PERFORMANCE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MODULE</a:t>
            </a:r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4190878" y="2514600"/>
            <a:ext cx="304898" cy="41148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Text Box 17"/>
          <p:cNvSpPr txBox="1">
            <a:spLocks noChangeArrowheads="1"/>
          </p:cNvSpPr>
          <p:nvPr/>
        </p:nvSpPr>
        <p:spPr bwMode="auto">
          <a:xfrm rot="16200000">
            <a:off x="1948951" y="4406396"/>
            <a:ext cx="3674701" cy="3407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UNIVERSAL CONTROL NETWORK</a:t>
            </a:r>
          </a:p>
        </p:txBody>
      </p:sp>
      <p:sp>
        <p:nvSpPr>
          <p:cNvPr id="36882" name="Text Box 18"/>
          <p:cNvSpPr txBox="1">
            <a:spLocks noChangeArrowheads="1"/>
          </p:cNvSpPr>
          <p:nvPr/>
        </p:nvSpPr>
        <p:spPr bwMode="auto">
          <a:xfrm>
            <a:off x="5173001" y="1905001"/>
            <a:ext cx="1228519" cy="7408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NETWORK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INTERFACE</a:t>
            </a:r>
          </a:p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MODULE</a:t>
            </a:r>
          </a:p>
        </p:txBody>
      </p:sp>
      <p:sp>
        <p:nvSpPr>
          <p:cNvPr id="36883" name="Text Box 19"/>
          <p:cNvSpPr txBox="1">
            <a:spLocks noChangeArrowheads="1"/>
          </p:cNvSpPr>
          <p:nvPr/>
        </p:nvSpPr>
        <p:spPr bwMode="auto">
          <a:xfrm>
            <a:off x="787165" y="-23813"/>
            <a:ext cx="7552366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u="sng">
                <a:solidFill>
                  <a:srgbClr val="578963"/>
                </a:solidFill>
                <a:latin typeface="Bookman Old Style" pitchFamily="16" charset="0"/>
                <a:ea typeface="WenQuanYi Zen Hei Sharp" charset="0"/>
                <a:cs typeface="WenQuanYi Zen Hei Sharp" charset="0"/>
              </a:rPr>
              <a:t>UNIVERSAL CONTROL NETWORK</a:t>
            </a:r>
            <a:r>
              <a:rPr lang="en-US" sz="3600" b="1" i="1">
                <a:solidFill>
                  <a:srgbClr val="CCCC00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 </a:t>
            </a:r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D9CD7-D3C7-4FBA-AF3E-A407EAC5033B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09796" y="1676400"/>
            <a:ext cx="6781043" cy="1524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7619511" y="1676400"/>
            <a:ext cx="1067142" cy="1524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Oval 3"/>
          <p:cNvSpPr>
            <a:spLocks noChangeArrowheads="1"/>
          </p:cNvSpPr>
          <p:nvPr/>
        </p:nvSpPr>
        <p:spPr bwMode="auto">
          <a:xfrm>
            <a:off x="7390838" y="1676400"/>
            <a:ext cx="228673" cy="152400"/>
          </a:xfrm>
          <a:prstGeom prst="ellipse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1524489" y="8382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2971288" y="8382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4495776" y="8382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5944040" y="8382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2286733" y="2286000"/>
            <a:ext cx="608330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5867816" y="22860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>
            <a:off x="1829386" y="1219200"/>
            <a:ext cx="1466" cy="457200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2590166" y="1828800"/>
            <a:ext cx="1465" cy="457200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3276186" y="1219200"/>
            <a:ext cx="1465" cy="457200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800674" y="1219200"/>
            <a:ext cx="1465" cy="457200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6325163" y="1219200"/>
            <a:ext cx="1465" cy="457200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248939" y="1828800"/>
            <a:ext cx="1465" cy="457200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2590166" y="2667000"/>
            <a:ext cx="1465" cy="3429000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6172714" y="2667000"/>
            <a:ext cx="1465" cy="3429000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428634" y="32004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428634" y="42672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3428634" y="53340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7009716" y="54102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7009716" y="41910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1" name="Rectangle 23"/>
          <p:cNvSpPr>
            <a:spLocks noChangeArrowheads="1"/>
          </p:cNvSpPr>
          <p:nvPr/>
        </p:nvSpPr>
        <p:spPr bwMode="auto">
          <a:xfrm>
            <a:off x="7009716" y="3124200"/>
            <a:ext cx="609795" cy="381000"/>
          </a:xfrm>
          <a:prstGeom prst="rect">
            <a:avLst/>
          </a:prstGeom>
          <a:solidFill>
            <a:srgbClr val="FFCCCC"/>
          </a:solidFill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2590165" y="3352800"/>
            <a:ext cx="838469" cy="1588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3" name="Line 25"/>
          <p:cNvSpPr>
            <a:spLocks noChangeShapeType="1"/>
          </p:cNvSpPr>
          <p:nvPr/>
        </p:nvSpPr>
        <p:spPr bwMode="auto">
          <a:xfrm>
            <a:off x="2590165" y="4419600"/>
            <a:ext cx="838469" cy="1588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4" name="Line 26"/>
          <p:cNvSpPr>
            <a:spLocks noChangeShapeType="1"/>
          </p:cNvSpPr>
          <p:nvPr/>
        </p:nvSpPr>
        <p:spPr bwMode="auto">
          <a:xfrm>
            <a:off x="2590165" y="5486400"/>
            <a:ext cx="838469" cy="1588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5" name="Line 27"/>
          <p:cNvSpPr>
            <a:spLocks noChangeShapeType="1"/>
          </p:cNvSpPr>
          <p:nvPr/>
        </p:nvSpPr>
        <p:spPr bwMode="auto">
          <a:xfrm>
            <a:off x="6172714" y="3276600"/>
            <a:ext cx="837002" cy="1588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6" name="Line 28"/>
          <p:cNvSpPr>
            <a:spLocks noChangeShapeType="1"/>
          </p:cNvSpPr>
          <p:nvPr/>
        </p:nvSpPr>
        <p:spPr bwMode="auto">
          <a:xfrm>
            <a:off x="6172714" y="4343400"/>
            <a:ext cx="837002" cy="1588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7" name="Line 29"/>
          <p:cNvSpPr>
            <a:spLocks noChangeShapeType="1"/>
          </p:cNvSpPr>
          <p:nvPr/>
        </p:nvSpPr>
        <p:spPr bwMode="auto">
          <a:xfrm>
            <a:off x="6172714" y="5562600"/>
            <a:ext cx="837002" cy="1588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2971288" y="1995489"/>
            <a:ext cx="2818698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LOCAL CONTROL NETWORK</a:t>
            </a:r>
            <a:r>
              <a:rPr lang="en-US" sz="1400" b="1">
                <a:solidFill>
                  <a:srgbClr val="B3E1B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 </a:t>
            </a:r>
          </a:p>
        </p:txBody>
      </p:sp>
      <p:sp>
        <p:nvSpPr>
          <p:cNvPr id="37919" name="Text Box 31"/>
          <p:cNvSpPr txBox="1">
            <a:spLocks noChangeArrowheads="1"/>
          </p:cNvSpPr>
          <p:nvPr/>
        </p:nvSpPr>
        <p:spPr bwMode="auto">
          <a:xfrm rot="16200000">
            <a:off x="1230245" y="4387654"/>
            <a:ext cx="1783158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DATA HIGHWAY</a:t>
            </a:r>
            <a:r>
              <a:rPr lang="en-US" sz="1400" b="1">
                <a:solidFill>
                  <a:srgbClr val="B3E1B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 </a:t>
            </a:r>
          </a:p>
        </p:txBody>
      </p:sp>
      <p:sp>
        <p:nvSpPr>
          <p:cNvPr id="37920" name="Text Box 32"/>
          <p:cNvSpPr txBox="1">
            <a:spLocks noChangeArrowheads="1"/>
          </p:cNvSpPr>
          <p:nvPr/>
        </p:nvSpPr>
        <p:spPr bwMode="auto">
          <a:xfrm>
            <a:off x="5523385" y="2722563"/>
            <a:ext cx="397201" cy="3229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UNIVERSAL CONTROL NETWORK</a:t>
            </a:r>
            <a:r>
              <a:rPr lang="en-US" sz="1400" b="1">
                <a:solidFill>
                  <a:srgbClr val="B3E1B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 </a:t>
            </a:r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1454128" y="395289"/>
            <a:ext cx="64983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C.G. </a:t>
            </a:r>
          </a:p>
        </p:txBody>
      </p:sp>
      <p:sp>
        <p:nvSpPr>
          <p:cNvPr id="37922" name="Text Box 34"/>
          <p:cNvSpPr txBox="1">
            <a:spLocks noChangeArrowheads="1"/>
          </p:cNvSpPr>
          <p:nvPr/>
        </p:nvSpPr>
        <p:spPr bwMode="auto">
          <a:xfrm>
            <a:off x="3035785" y="395289"/>
            <a:ext cx="707544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A.M. </a:t>
            </a:r>
          </a:p>
        </p:txBody>
      </p:sp>
      <p:sp>
        <p:nvSpPr>
          <p:cNvPr id="37923" name="Text Box 35"/>
          <p:cNvSpPr txBox="1">
            <a:spLocks noChangeArrowheads="1"/>
          </p:cNvSpPr>
          <p:nvPr/>
        </p:nvSpPr>
        <p:spPr bwMode="auto">
          <a:xfrm>
            <a:off x="4478186" y="395289"/>
            <a:ext cx="71395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H.M. </a:t>
            </a:r>
          </a:p>
        </p:txBody>
      </p:sp>
      <p:sp>
        <p:nvSpPr>
          <p:cNvPr id="37924" name="Text Box 36"/>
          <p:cNvSpPr txBox="1">
            <a:spLocks noChangeArrowheads="1"/>
          </p:cNvSpPr>
          <p:nvPr/>
        </p:nvSpPr>
        <p:spPr bwMode="auto">
          <a:xfrm>
            <a:off x="5901531" y="395289"/>
            <a:ext cx="596936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U.S.</a:t>
            </a:r>
          </a:p>
        </p:txBody>
      </p:sp>
      <p:sp>
        <p:nvSpPr>
          <p:cNvPr id="37925" name="Text Box 37"/>
          <p:cNvSpPr txBox="1">
            <a:spLocks noChangeArrowheads="1"/>
          </p:cNvSpPr>
          <p:nvPr/>
        </p:nvSpPr>
        <p:spPr bwMode="auto">
          <a:xfrm>
            <a:off x="1319269" y="2376489"/>
            <a:ext cx="59854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H.G.</a:t>
            </a:r>
          </a:p>
        </p:txBody>
      </p:sp>
      <p:sp>
        <p:nvSpPr>
          <p:cNvPr id="37926" name="Text Box 38"/>
          <p:cNvSpPr txBox="1">
            <a:spLocks noChangeArrowheads="1"/>
          </p:cNvSpPr>
          <p:nvPr/>
        </p:nvSpPr>
        <p:spPr bwMode="auto">
          <a:xfrm>
            <a:off x="6885119" y="2376489"/>
            <a:ext cx="81975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N.I.M.</a:t>
            </a:r>
          </a:p>
        </p:txBody>
      </p:sp>
      <p:sp>
        <p:nvSpPr>
          <p:cNvPr id="37927" name="Text Box 39"/>
          <p:cNvSpPr txBox="1">
            <a:spLocks noChangeArrowheads="1"/>
          </p:cNvSpPr>
          <p:nvPr/>
        </p:nvSpPr>
        <p:spPr bwMode="auto">
          <a:xfrm>
            <a:off x="7769029" y="5424489"/>
            <a:ext cx="810135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H.P.M.</a:t>
            </a:r>
          </a:p>
        </p:txBody>
      </p:sp>
      <p:sp>
        <p:nvSpPr>
          <p:cNvPr id="37928" name="Text Box 40"/>
          <p:cNvSpPr txBox="1">
            <a:spLocks noChangeArrowheads="1"/>
          </p:cNvSpPr>
          <p:nvPr/>
        </p:nvSpPr>
        <p:spPr bwMode="auto">
          <a:xfrm>
            <a:off x="7865776" y="4191000"/>
            <a:ext cx="596936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L.M.</a:t>
            </a:r>
          </a:p>
        </p:txBody>
      </p:sp>
      <p:sp>
        <p:nvSpPr>
          <p:cNvPr id="37929" name="Text Box 41"/>
          <p:cNvSpPr txBox="1">
            <a:spLocks noChangeArrowheads="1"/>
          </p:cNvSpPr>
          <p:nvPr/>
        </p:nvSpPr>
        <p:spPr bwMode="auto">
          <a:xfrm>
            <a:off x="7697203" y="3214689"/>
            <a:ext cx="803723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A.P.M.</a:t>
            </a:r>
          </a:p>
        </p:txBody>
      </p:sp>
      <p:sp>
        <p:nvSpPr>
          <p:cNvPr id="37930" name="Text Box 42"/>
          <p:cNvSpPr txBox="1">
            <a:spLocks noChangeArrowheads="1"/>
          </p:cNvSpPr>
          <p:nvPr/>
        </p:nvSpPr>
        <p:spPr bwMode="auto">
          <a:xfrm>
            <a:off x="4117586" y="3290889"/>
            <a:ext cx="818150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A.M.C.</a:t>
            </a:r>
          </a:p>
        </p:txBody>
      </p:sp>
      <p:sp>
        <p:nvSpPr>
          <p:cNvPr id="37931" name="Text Box 43"/>
          <p:cNvSpPr txBox="1">
            <a:spLocks noChangeArrowheads="1"/>
          </p:cNvSpPr>
          <p:nvPr/>
        </p:nvSpPr>
        <p:spPr bwMode="auto">
          <a:xfrm>
            <a:off x="4124915" y="4281489"/>
            <a:ext cx="781281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D.H.P.</a:t>
            </a:r>
          </a:p>
        </p:txBody>
      </p:sp>
      <p:sp>
        <p:nvSpPr>
          <p:cNvPr id="37932" name="Text Box 44"/>
          <p:cNvSpPr txBox="1">
            <a:spLocks noChangeArrowheads="1"/>
          </p:cNvSpPr>
          <p:nvPr/>
        </p:nvSpPr>
        <p:spPr bwMode="auto">
          <a:xfrm>
            <a:off x="4141039" y="5424489"/>
            <a:ext cx="734794" cy="30995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400" b="1">
                <a:solidFill>
                  <a:srgbClr val="333333"/>
                </a:solidFill>
                <a:latin typeface="Comic Sans MS" pitchFamily="64" charset="0"/>
                <a:ea typeface="WenQuanYi Zen Hei Sharp" charset="0"/>
                <a:cs typeface="WenQuanYi Zen Hei Sharp" charset="0"/>
              </a:rPr>
              <a:t>C.P.C.</a:t>
            </a:r>
          </a:p>
        </p:txBody>
      </p:sp>
      <p:sp>
        <p:nvSpPr>
          <p:cNvPr id="37933" name="Text Box 45"/>
          <p:cNvSpPr txBox="1">
            <a:spLocks noChangeArrowheads="1"/>
          </p:cNvSpPr>
          <p:nvPr/>
        </p:nvSpPr>
        <p:spPr bwMode="auto">
          <a:xfrm>
            <a:off x="2185590" y="-34925"/>
            <a:ext cx="3440662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1" u="sng">
                <a:solidFill>
                  <a:srgbClr val="993300"/>
                </a:solidFill>
                <a:latin typeface="Bookman Old Style" pitchFamily="16" charset="0"/>
                <a:ea typeface="WenQuanYi Zen Hei Sharp" charset="0"/>
                <a:cs typeface="WenQuanYi Zen Hei Sharp" charset="0"/>
              </a:rPr>
              <a:t>SYSTEM ARCHITECHTURE</a:t>
            </a:r>
          </a:p>
        </p:txBody>
      </p:sp>
      <p:sp>
        <p:nvSpPr>
          <p:cNvPr id="47" name="Date Placeholder 4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57FB-FE14-4ADA-A05B-E3A561A0BB2A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9" name="Footer Placeholder 4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RECOMMANDATION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CONTROLLERS – LOW COMPUTATION TIME</a:t>
            </a:r>
            <a:endParaRPr lang="en-US" dirty="0" smtClean="0"/>
          </a:p>
          <a:p>
            <a:r>
              <a:rPr lang="en-US" dirty="0" smtClean="0"/>
              <a:t>SAFTEY CONTROLLERS</a:t>
            </a:r>
          </a:p>
          <a:p>
            <a:r>
              <a:rPr lang="en-US" dirty="0" smtClean="0"/>
              <a:t>ADVANCED CONTROL STRATEGIES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8329B-2775-427C-A47E-DF248CCB8B6B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6000"/>
            <a:lum/>
          </a:blip>
          <a:srcRect/>
          <a:stretch>
            <a:fillRect l="-59000" r="-5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 rot="19919409">
            <a:off x="853210" y="1865466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THANK YOU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883D7-CAD3-4FD3-B89B-8F903D79DD0A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 OIL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/>
              <a:t>GUJARAT </a:t>
            </a:r>
            <a:r>
              <a:rPr lang="en-US" dirty="0" smtClean="0"/>
              <a:t>REFINERY</a:t>
            </a:r>
          </a:p>
          <a:p>
            <a:pPr algn="ctr">
              <a:buNone/>
            </a:pPr>
            <a:r>
              <a:rPr lang="en-US" dirty="0" smtClean="0"/>
              <a:t>.</a:t>
            </a:r>
            <a:r>
              <a:rPr lang="en-US" dirty="0"/>
              <a:t>P.O. JAWAHARNAGAR, 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BAJUWA,</a:t>
            </a:r>
          </a:p>
          <a:p>
            <a:pPr algn="ctr">
              <a:buNone/>
            </a:pPr>
            <a:r>
              <a:rPr lang="en-US" dirty="0" smtClean="0"/>
              <a:t>DIST</a:t>
            </a:r>
            <a:r>
              <a:rPr lang="en-US" dirty="0"/>
              <a:t>. </a:t>
            </a:r>
            <a:r>
              <a:rPr lang="en-US" dirty="0" smtClean="0"/>
              <a:t>VADODARA,</a:t>
            </a:r>
          </a:p>
          <a:p>
            <a:pPr algn="ctr">
              <a:buNone/>
            </a:pPr>
            <a:r>
              <a:rPr lang="en-US" dirty="0" smtClean="0"/>
              <a:t>GUJARAT 391320</a:t>
            </a:r>
            <a:r>
              <a:rPr lang="en-US" dirty="0"/>
              <a:t>. 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WEBSITE </a:t>
            </a:r>
            <a:r>
              <a:rPr lang="en-US" dirty="0"/>
              <a:t>: www.iocl.com</a:t>
            </a:r>
          </a:p>
        </p:txBody>
      </p:sp>
      <p:pic>
        <p:nvPicPr>
          <p:cNvPr id="1028" name="Picture 4" descr="C:\Users\user\AppData\Desktop\Dis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0"/>
            <a:ext cx="2057400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C:\Users\user\AppData\Desktop\Captur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181600"/>
            <a:ext cx="1682801" cy="1316037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DAC37-4DB7-4761-829A-415AE3C36415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COMPANY PRODUCTS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L.P.G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BENZENE</a:t>
            </a:r>
            <a:endParaRPr lang="en-US" dirty="0"/>
          </a:p>
          <a:p>
            <a:r>
              <a:rPr lang="en-US" dirty="0" smtClean="0"/>
              <a:t>TOLUENE</a:t>
            </a:r>
            <a:endParaRPr lang="en-US" dirty="0"/>
          </a:p>
          <a:p>
            <a:r>
              <a:rPr lang="en-US" dirty="0" smtClean="0"/>
              <a:t>NAPTHA</a:t>
            </a:r>
            <a:endParaRPr lang="en-US" dirty="0"/>
          </a:p>
          <a:p>
            <a:r>
              <a:rPr lang="en-US" dirty="0"/>
              <a:t>MOTOR SPIRIT [87 </a:t>
            </a:r>
            <a:r>
              <a:rPr lang="en-US" dirty="0" smtClean="0"/>
              <a:t>OCTANE]</a:t>
            </a:r>
            <a:endParaRPr lang="en-US" dirty="0"/>
          </a:p>
          <a:p>
            <a:r>
              <a:rPr lang="en-US" dirty="0"/>
              <a:t>MOTOR SPIRIT [93 </a:t>
            </a:r>
            <a:r>
              <a:rPr lang="en-US" dirty="0" smtClean="0"/>
              <a:t>OCTANE]</a:t>
            </a:r>
            <a:endParaRPr lang="en-US" dirty="0"/>
          </a:p>
          <a:p>
            <a:r>
              <a:rPr lang="en-US" dirty="0"/>
              <a:t> </a:t>
            </a:r>
            <a:r>
              <a:rPr lang="en-US" dirty="0" smtClean="0"/>
              <a:t>AVIATION </a:t>
            </a:r>
            <a:r>
              <a:rPr lang="en-US" dirty="0"/>
              <a:t>TURBINE </a:t>
            </a:r>
            <a:r>
              <a:rPr lang="en-US" dirty="0" smtClean="0"/>
              <a:t>FUEL</a:t>
            </a:r>
            <a:endParaRPr lang="en-US" dirty="0"/>
          </a:p>
          <a:p>
            <a:r>
              <a:rPr lang="en-US" dirty="0"/>
              <a:t>SUPERIOR TURBINE </a:t>
            </a:r>
            <a:r>
              <a:rPr lang="en-US" dirty="0" smtClean="0"/>
              <a:t>FUEL</a:t>
            </a:r>
            <a:endParaRPr lang="en-US" dirty="0"/>
          </a:p>
          <a:p>
            <a:r>
              <a:rPr lang="en-US" dirty="0"/>
              <a:t>HIGH SPEED </a:t>
            </a:r>
            <a:r>
              <a:rPr lang="en-US" dirty="0" smtClean="0"/>
              <a:t>DIESEL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D1958-C74A-48EF-8FD8-7AC5E95BE64A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</a:t>
            </a:r>
            <a:r>
              <a:rPr lang="en-US" b="1" dirty="0" smtClean="0"/>
              <a:t>RODUCTS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LIGHT DIESEL </a:t>
            </a:r>
            <a:r>
              <a:rPr lang="en-US" dirty="0" smtClean="0"/>
              <a:t>OIL</a:t>
            </a:r>
            <a:endParaRPr lang="en-US" dirty="0"/>
          </a:p>
          <a:p>
            <a:r>
              <a:rPr lang="en-US" dirty="0"/>
              <a:t>LOW SULPHER HEAVY </a:t>
            </a:r>
            <a:r>
              <a:rPr lang="en-US" dirty="0" smtClean="0"/>
              <a:t>STOCK</a:t>
            </a:r>
            <a:endParaRPr lang="en-US" dirty="0"/>
          </a:p>
          <a:p>
            <a:r>
              <a:rPr lang="en-US" dirty="0" smtClean="0"/>
              <a:t>FUEL OIL</a:t>
            </a:r>
            <a:endParaRPr lang="en-US" dirty="0"/>
          </a:p>
          <a:p>
            <a:r>
              <a:rPr lang="en-US" dirty="0" smtClean="0"/>
              <a:t>BITUMEN</a:t>
            </a:r>
            <a:r>
              <a:rPr lang="en-US" dirty="0"/>
              <a:t>.</a:t>
            </a:r>
          </a:p>
          <a:p>
            <a:r>
              <a:rPr lang="en-US" dirty="0" smtClean="0"/>
              <a:t>N -NEPTHENE</a:t>
            </a:r>
            <a:r>
              <a:rPr lang="en-US" dirty="0"/>
              <a:t>.</a:t>
            </a:r>
          </a:p>
          <a:p>
            <a:r>
              <a:rPr lang="en-US" dirty="0"/>
              <a:t> ALUMNIUM ROLLING.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EEF5B-9A2E-4D8E-9048-DA4EDEDD4E96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18540-81CF-4E6B-B041-70AC9E8B8C3C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1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GUJARAT REFINERY</a:t>
            </a:r>
            <a:endParaRPr lang="en-US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user\AppData\Desktop\Dis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0"/>
            <a:ext cx="5562600" cy="43434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5800" y="5410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algn="ctr"/>
            <a:r>
              <a:rPr lang="en-US" sz="3600" b="1" dirty="0" smtClean="0"/>
              <a:t>“ </a:t>
            </a:r>
            <a:r>
              <a:rPr lang="en-US" sz="3600" b="1" dirty="0"/>
              <a:t>ISO 14001 -</a:t>
            </a:r>
            <a:r>
              <a:rPr lang="en-US" sz="3600" b="1" dirty="0" smtClean="0"/>
              <a:t>A </a:t>
            </a:r>
            <a:r>
              <a:rPr lang="en-US" sz="3600" b="1" dirty="0"/>
              <a:t>GLOBAL </a:t>
            </a:r>
            <a:r>
              <a:rPr lang="en-US" sz="3600" b="1" dirty="0" smtClean="0"/>
              <a:t>PERSPECTIVE”</a:t>
            </a:r>
            <a:endParaRPr lang="en-US" sz="3600" dirty="0"/>
          </a:p>
          <a:p>
            <a:r>
              <a:rPr lang="en-US" sz="3600" dirty="0" smtClean="0"/>
              <a:t/>
            </a:r>
            <a:br>
              <a:rPr lang="en-US" sz="3600" dirty="0" smtClean="0"/>
            </a:b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EB2A0-3BDC-4893-AA2F-2DE5BD985AE7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REFINERIES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Digboi Refinery (Assam)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Guwahati Refinery (Assam) </a:t>
            </a:r>
            <a:r>
              <a:rPr lang="en-US" dirty="0" smtClean="0"/>
              <a:t>-first </a:t>
            </a:r>
            <a:r>
              <a:rPr lang="en-US" dirty="0"/>
              <a:t>public sector </a:t>
            </a:r>
            <a:r>
              <a:rPr lang="en-US" dirty="0" smtClean="0"/>
              <a:t>refinery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Barauni Refinery (Bihar)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Haldia Refinery (Bengal)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Mathura Refinery(UP)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Panipat Refinery (Haryana)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Bongaigaon Refinery (Assam)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F188F-0764-4E88-9F51-3C979B93C7E0}" type="datetime2">
              <a:rPr lang="en-US" smtClean="0"/>
              <a:pPr/>
              <a:t>Thursday, November 29, 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FE2D9-4DD6-4898-81E7-5726958FC72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sajingopi IPA</a:t>
            </a:r>
            <a:endParaRPr lang="en-US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949</Words>
  <Application>Microsoft Office PowerPoint</Application>
  <PresentationFormat>On-screen Show (4:3)</PresentationFormat>
  <Paragraphs>340</Paragraphs>
  <Slides>35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PRESENTATION ON  INDUSTRIAL TRAINING</vt:lpstr>
      <vt:lpstr>INDEX</vt:lpstr>
      <vt:lpstr>COMPANY PROFILE</vt:lpstr>
      <vt:lpstr>INDIAN OIL CORPORATION</vt:lpstr>
      <vt:lpstr>COMPANY PRODUCTS</vt:lpstr>
      <vt:lpstr>PRODUCTS</vt:lpstr>
      <vt:lpstr>INTRODUCTION</vt:lpstr>
      <vt:lpstr>GUJARAT REFINERY</vt:lpstr>
      <vt:lpstr>REFINERIES</vt:lpstr>
      <vt:lpstr>GUJARAT REFINERY</vt:lpstr>
      <vt:lpstr>Cont.</vt:lpstr>
      <vt:lpstr>PROCESS</vt:lpstr>
      <vt:lpstr>REFINERY LAYOUT</vt:lpstr>
      <vt:lpstr>PRODUCTS DIAGRAM</vt:lpstr>
      <vt:lpstr>CONTROL REQUIREMENT</vt:lpstr>
      <vt:lpstr>DCS &amp; PLC SYSTEMS</vt:lpstr>
      <vt:lpstr>DCS MODEL</vt:lpstr>
      <vt:lpstr>ABB SYSTEM CABINET(DCS)</vt:lpstr>
      <vt:lpstr>ABB SYSTEM CABINET(PLC)</vt:lpstr>
      <vt:lpstr>DCS FOR DHDS</vt:lpstr>
      <vt:lpstr>CONTROL STATIONS</vt:lpstr>
      <vt:lpstr>TDC 300 DCS SYSTEM</vt:lpstr>
      <vt:lpstr>TDC-3000 ARCHITECTURE </vt:lpstr>
      <vt:lpstr>TDC-3000 ARCHITECTURE </vt:lpstr>
      <vt:lpstr>TDC-3000 ARCHITECTURE </vt:lpstr>
      <vt:lpstr>TDC-3000 ARCHITECTURE </vt:lpstr>
      <vt:lpstr>OPERATING STATION </vt:lpstr>
      <vt:lpstr>OPERATING STATION </vt:lpstr>
      <vt:lpstr>OPERATING STATION </vt:lpstr>
      <vt:lpstr>Slide 30</vt:lpstr>
      <vt:lpstr>Slide 31</vt:lpstr>
      <vt:lpstr>Slide 32</vt:lpstr>
      <vt:lpstr>Slide 33</vt:lpstr>
      <vt:lpstr>RECOMMANDATION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 INDUSTRIAL TRAINING</dc:title>
  <dc:creator>user</dc:creator>
  <cp:lastModifiedBy>user</cp:lastModifiedBy>
  <cp:revision>46</cp:revision>
  <dcterms:created xsi:type="dcterms:W3CDTF">2012-11-19T05:26:59Z</dcterms:created>
  <dcterms:modified xsi:type="dcterms:W3CDTF">2012-11-29T12:27:01Z</dcterms:modified>
</cp:coreProperties>
</file>