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4" r:id="rId1"/>
  </p:sldMasterIdLst>
  <p:notesMasterIdLst>
    <p:notesMasterId r:id="rId17"/>
  </p:notesMasterIdLst>
  <p:sldIdLst>
    <p:sldId id="334" r:id="rId2"/>
    <p:sldId id="264" r:id="rId3"/>
    <p:sldId id="346" r:id="rId4"/>
    <p:sldId id="302" r:id="rId5"/>
    <p:sldId id="303" r:id="rId6"/>
    <p:sldId id="304" r:id="rId7"/>
    <p:sldId id="305" r:id="rId8"/>
    <p:sldId id="307" r:id="rId9"/>
    <p:sldId id="308" r:id="rId10"/>
    <p:sldId id="290" r:id="rId11"/>
    <p:sldId id="291" r:id="rId12"/>
    <p:sldId id="295" r:id="rId13"/>
    <p:sldId id="296" r:id="rId14"/>
    <p:sldId id="344" r:id="rId15"/>
    <p:sldId id="345" r:id="rId16"/>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FF00"/>
    <a:srgbClr val="660033"/>
    <a:srgbClr val="CC3300"/>
    <a:srgbClr val="DDDDDD"/>
    <a:srgbClr val="CCECFF"/>
    <a:srgbClr val="C0C0C0"/>
    <a:srgbClr val="000099"/>
    <a:srgbClr val="CC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2787"/>
    <p:restoredTop sz="90955" autoAdjust="0"/>
  </p:normalViewPr>
  <p:slideViewPr>
    <p:cSldViewPr>
      <p:cViewPr varScale="1">
        <p:scale>
          <a:sx n="71" d="100"/>
          <a:sy n="71" d="100"/>
        </p:scale>
        <p:origin x="-92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794"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355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D567366-EABA-4484-A70E-5A1F05951B1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1B6A4226-43E6-4F1D-BBE0-A0594CD8DA72}"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2FAE318-D2A3-4C6E-81C7-F6887984C81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C3655F5-038A-4EE1-9321-20A20C45F52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D431024-9DFE-4E32-9A2D-7640C0173F8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6BE9285-4186-49F4-8072-C95076CB5FB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59A3F9-690C-4C63-A18C-7C250123E5E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B9C085C-3C20-4ECA-82EC-7C0F79B0B72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5FBB7C4-2F82-4EFE-8A87-ACF60B20BC4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7386BF3-346C-443D-BCEF-8EB36FE5719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FD7D9D7-3F8D-4243-A9D9-FCDA6989B61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0C70C74-B64D-4814-8AE0-840212EF531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79BCFC2-F71D-48FD-96B4-4A4FF8F741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151B842-E6A8-4AD0-BC9B-5FEFA295CDD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4.xml"/><Relationship Id="rId4" Type="http://schemas.openxmlformats.org/officeDocument/2006/relationships/audio" Target="../media/audio3.wav"/></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TextBox 18"/>
          <p:cNvSpPr txBox="1">
            <a:spLocks noChangeArrowheads="1"/>
          </p:cNvSpPr>
          <p:nvPr/>
        </p:nvSpPr>
        <p:spPr bwMode="auto">
          <a:xfrm>
            <a:off x="1143000" y="1752600"/>
            <a:ext cx="6477000" cy="1570038"/>
          </a:xfrm>
          <a:prstGeom prst="rect">
            <a:avLst/>
          </a:prstGeom>
          <a:noFill/>
          <a:ln w="9525">
            <a:noFill/>
            <a:miter lim="800000"/>
            <a:headEnd/>
            <a:tailEnd/>
          </a:ln>
        </p:spPr>
        <p:txBody>
          <a:bodyPr>
            <a:spAutoFit/>
          </a:bodyPr>
          <a:lstStyle/>
          <a:p>
            <a:r>
              <a:rPr lang="en-US" sz="3200" b="1"/>
              <a:t>      INDUSTRIAL TRAINING</a:t>
            </a:r>
          </a:p>
          <a:p>
            <a:endParaRPr lang="en-US" sz="3200" b="1"/>
          </a:p>
          <a:p>
            <a:r>
              <a:rPr lang="en-US" sz="3200" b="1"/>
              <a:t>       BHEL –EDN  BANGLORE</a:t>
            </a:r>
            <a:endParaRPr lang="en-IN" sz="3200" b="1"/>
          </a:p>
        </p:txBody>
      </p:sp>
      <p:sp>
        <p:nvSpPr>
          <p:cNvPr id="2051" name="TextBox 19"/>
          <p:cNvSpPr txBox="1">
            <a:spLocks noChangeArrowheads="1"/>
          </p:cNvSpPr>
          <p:nvPr/>
        </p:nvSpPr>
        <p:spPr bwMode="auto">
          <a:xfrm>
            <a:off x="6324600" y="4648200"/>
            <a:ext cx="1981200" cy="708025"/>
          </a:xfrm>
          <a:prstGeom prst="rect">
            <a:avLst/>
          </a:prstGeom>
          <a:noFill/>
          <a:ln w="9525">
            <a:noFill/>
            <a:miter lim="800000"/>
            <a:headEnd/>
            <a:tailEnd/>
          </a:ln>
        </p:spPr>
        <p:txBody>
          <a:bodyPr>
            <a:spAutoFit/>
          </a:bodyPr>
          <a:lstStyle/>
          <a:p>
            <a:r>
              <a:rPr lang="en-US"/>
              <a:t>SARATH T.S</a:t>
            </a:r>
          </a:p>
          <a:p>
            <a:r>
              <a:rPr lang="en-US"/>
              <a:t>M110278EE</a:t>
            </a:r>
            <a:endParaRPr lang="en-IN"/>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solidFill>
                  <a:srgbClr val="CC3300"/>
                </a:solidFill>
              </a:rPr>
              <a:t>GAMP</a:t>
            </a:r>
            <a:endParaRPr lang="en-US" smtClean="0"/>
          </a:p>
        </p:txBody>
      </p:sp>
      <p:sp>
        <p:nvSpPr>
          <p:cNvPr id="40963" name="Rectangle 3"/>
          <p:cNvSpPr>
            <a:spLocks noGrp="1" noChangeArrowheads="1"/>
          </p:cNvSpPr>
          <p:nvPr>
            <p:ph idx="1"/>
          </p:nvPr>
        </p:nvSpPr>
        <p:spPr/>
        <p:txBody>
          <a:bodyPr/>
          <a:lstStyle/>
          <a:p>
            <a:pPr eaLnBrk="1" hangingPunct="1">
              <a:buFontTx/>
              <a:buChar char=" "/>
            </a:pPr>
            <a:r>
              <a:rPr lang="en-US" sz="2800" smtClean="0"/>
              <a:t>Gamp covers following :</a:t>
            </a:r>
          </a:p>
          <a:p>
            <a:pPr eaLnBrk="1" hangingPunct="1">
              <a:buFontTx/>
              <a:buChar char=" "/>
            </a:pPr>
            <a:r>
              <a:rPr lang="en-US" sz="2800" smtClean="0"/>
              <a:t>1.Generator gas drying.</a:t>
            </a:r>
          </a:p>
          <a:p>
            <a:pPr eaLnBrk="1" hangingPunct="1">
              <a:buFontTx/>
              <a:buChar char=" "/>
            </a:pPr>
            <a:r>
              <a:rPr lang="en-US" sz="2800" smtClean="0"/>
              <a:t>2.Generator bearing exhaust.</a:t>
            </a:r>
          </a:p>
          <a:p>
            <a:pPr eaLnBrk="1" hangingPunct="1">
              <a:buFontTx/>
              <a:buChar char=" "/>
            </a:pPr>
            <a:r>
              <a:rPr lang="en-US" sz="2800" smtClean="0"/>
              <a:t>3.Generator seal oil.</a:t>
            </a:r>
          </a:p>
          <a:p>
            <a:pPr eaLnBrk="1" hangingPunct="1">
              <a:buFontTx/>
              <a:buChar char=" "/>
            </a:pPr>
            <a:r>
              <a:rPr lang="en-US" sz="2800" smtClean="0"/>
              <a:t>4.Main excitor.</a:t>
            </a:r>
          </a:p>
          <a:p>
            <a:pPr eaLnBrk="1" hangingPunct="1">
              <a:buFontTx/>
              <a:buChar char=" "/>
            </a:pPr>
            <a:r>
              <a:rPr lang="en-US" sz="2800" smtClean="0"/>
              <a:t>5.Generator primary water cooling.</a:t>
            </a:r>
          </a:p>
          <a:p>
            <a:pPr eaLnBrk="1" hangingPunct="1">
              <a:buFontTx/>
              <a:buChar char=" "/>
            </a:pPr>
            <a:r>
              <a:rPr lang="en-US" sz="2800" smtClean="0"/>
              <a:t>6.Mechanical generator protection.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afterEffect">
                                  <p:stCondLst>
                                    <p:cond delay="100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additive="base">
                                        <p:cTn id="7" dur="500" fill="hold"/>
                                        <p:tgtEl>
                                          <p:spTgt spid="409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0963">
                                            <p:txEl>
                                              <p:pRg st="0" end="0"/>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TYPE.WAV" builtIn="1"/>
                                        </p:tgtEl>
                                      </p:cMediaNode>
                                    </p:audio>
                                  </p:subTnLst>
                                </p:cTn>
                              </p:par>
                            </p:childTnLst>
                          </p:cTn>
                        </p:par>
                        <p:par>
                          <p:cTn id="9" fill="hold">
                            <p:stCondLst>
                              <p:cond delay="1500"/>
                            </p:stCondLst>
                            <p:childTnLst>
                              <p:par>
                                <p:cTn id="10" presetID="2" presetClass="entr" presetSubtype="6" fill="hold" grpId="0" nodeType="afterEffect">
                                  <p:stCondLst>
                                    <p:cond delay="1000"/>
                                  </p:stCondLst>
                                  <p:childTnLst>
                                    <p:set>
                                      <p:cBhvr>
                                        <p:cTn id="11" dur="1" fill="hold">
                                          <p:stCondLst>
                                            <p:cond delay="0"/>
                                          </p:stCondLst>
                                        </p:cTn>
                                        <p:tgtEl>
                                          <p:spTgt spid="40963">
                                            <p:txEl>
                                              <p:pRg st="1" end="1"/>
                                            </p:txEl>
                                          </p:spTgt>
                                        </p:tgtEl>
                                        <p:attrNameLst>
                                          <p:attrName>style.visibility</p:attrName>
                                        </p:attrNameLst>
                                      </p:cBhvr>
                                      <p:to>
                                        <p:strVal val="visible"/>
                                      </p:to>
                                    </p:set>
                                    <p:anim calcmode="lin" valueType="num">
                                      <p:cBhvr additive="base">
                                        <p:cTn id="12" dur="500" fill="hold"/>
                                        <p:tgtEl>
                                          <p:spTgt spid="40963">
                                            <p:txEl>
                                              <p:pRg st="1" end="1"/>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40963">
                                            <p:txEl>
                                              <p:pRg st="1" end="1"/>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TYPE.WAV" builtIn="1"/>
                                        </p:tgtEl>
                                      </p:cMediaNode>
                                    </p:audio>
                                  </p:subTnLst>
                                </p:cTn>
                              </p:par>
                            </p:childTnLst>
                          </p:cTn>
                        </p:par>
                        <p:par>
                          <p:cTn id="14" fill="hold">
                            <p:stCondLst>
                              <p:cond delay="3000"/>
                            </p:stCondLst>
                            <p:childTnLst>
                              <p:par>
                                <p:cTn id="15" presetID="2" presetClass="entr" presetSubtype="6" fill="hold" grpId="0" nodeType="afterEffect">
                                  <p:stCondLst>
                                    <p:cond delay="1000"/>
                                  </p:stCondLst>
                                  <p:childTnLst>
                                    <p:set>
                                      <p:cBhvr>
                                        <p:cTn id="16" dur="1" fill="hold">
                                          <p:stCondLst>
                                            <p:cond delay="0"/>
                                          </p:stCondLst>
                                        </p:cTn>
                                        <p:tgtEl>
                                          <p:spTgt spid="40963">
                                            <p:txEl>
                                              <p:pRg st="2" end="2"/>
                                            </p:txEl>
                                          </p:spTgt>
                                        </p:tgtEl>
                                        <p:attrNameLst>
                                          <p:attrName>style.visibility</p:attrName>
                                        </p:attrNameLst>
                                      </p:cBhvr>
                                      <p:to>
                                        <p:strVal val="visible"/>
                                      </p:to>
                                    </p:set>
                                    <p:anim calcmode="lin" valueType="num">
                                      <p:cBhvr additive="base">
                                        <p:cTn id="17" dur="500" fill="hold"/>
                                        <p:tgtEl>
                                          <p:spTgt spid="4096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40963">
                                            <p:txEl>
                                              <p:pRg st="2" end="2"/>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TYPE.WAV" builtIn="1"/>
                                        </p:tgtEl>
                                      </p:cMediaNode>
                                    </p:audio>
                                  </p:subTnLst>
                                </p:cTn>
                              </p:par>
                            </p:childTnLst>
                          </p:cTn>
                        </p:par>
                        <p:par>
                          <p:cTn id="19" fill="hold">
                            <p:stCondLst>
                              <p:cond delay="4500"/>
                            </p:stCondLst>
                            <p:childTnLst>
                              <p:par>
                                <p:cTn id="20" presetID="2" presetClass="entr" presetSubtype="6" fill="hold" grpId="0" nodeType="afterEffect">
                                  <p:stCondLst>
                                    <p:cond delay="1000"/>
                                  </p:stCondLst>
                                  <p:childTnLst>
                                    <p:set>
                                      <p:cBhvr>
                                        <p:cTn id="21" dur="1" fill="hold">
                                          <p:stCondLst>
                                            <p:cond delay="0"/>
                                          </p:stCondLst>
                                        </p:cTn>
                                        <p:tgtEl>
                                          <p:spTgt spid="40963">
                                            <p:txEl>
                                              <p:pRg st="3" end="3"/>
                                            </p:txEl>
                                          </p:spTgt>
                                        </p:tgtEl>
                                        <p:attrNameLst>
                                          <p:attrName>style.visibility</p:attrName>
                                        </p:attrNameLst>
                                      </p:cBhvr>
                                      <p:to>
                                        <p:strVal val="visible"/>
                                      </p:to>
                                    </p:set>
                                    <p:anim calcmode="lin" valueType="num">
                                      <p:cBhvr additive="base">
                                        <p:cTn id="22" dur="500" fill="hold"/>
                                        <p:tgtEl>
                                          <p:spTgt spid="40963">
                                            <p:txEl>
                                              <p:pRg st="3" end="3"/>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40963">
                                            <p:txEl>
                                              <p:pRg st="3" end="3"/>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2" name="TYPE.WAV" builtIn="1"/>
                                        </p:tgtEl>
                                      </p:cMediaNode>
                                    </p:audio>
                                  </p:subTnLst>
                                </p:cTn>
                              </p:par>
                            </p:childTnLst>
                          </p:cTn>
                        </p:par>
                        <p:par>
                          <p:cTn id="24" fill="hold">
                            <p:stCondLst>
                              <p:cond delay="6000"/>
                            </p:stCondLst>
                            <p:childTnLst>
                              <p:par>
                                <p:cTn id="25" presetID="2" presetClass="entr" presetSubtype="6" fill="hold" grpId="0" nodeType="afterEffect">
                                  <p:stCondLst>
                                    <p:cond delay="1000"/>
                                  </p:stCondLst>
                                  <p:childTnLst>
                                    <p:set>
                                      <p:cBhvr>
                                        <p:cTn id="26" dur="1" fill="hold">
                                          <p:stCondLst>
                                            <p:cond delay="0"/>
                                          </p:stCondLst>
                                        </p:cTn>
                                        <p:tgtEl>
                                          <p:spTgt spid="40963">
                                            <p:txEl>
                                              <p:pRg st="4" end="4"/>
                                            </p:txEl>
                                          </p:spTgt>
                                        </p:tgtEl>
                                        <p:attrNameLst>
                                          <p:attrName>style.visibility</p:attrName>
                                        </p:attrNameLst>
                                      </p:cBhvr>
                                      <p:to>
                                        <p:strVal val="visible"/>
                                      </p:to>
                                    </p:set>
                                    <p:anim calcmode="lin" valueType="num">
                                      <p:cBhvr additive="base">
                                        <p:cTn id="27" dur="500" fill="hold"/>
                                        <p:tgtEl>
                                          <p:spTgt spid="40963">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40963">
                                            <p:txEl>
                                              <p:pRg st="4" end="4"/>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TYPE.WAV" builtIn="1"/>
                                        </p:tgtEl>
                                      </p:cMediaNode>
                                    </p:audio>
                                  </p:subTnLst>
                                </p:cTn>
                              </p:par>
                            </p:childTnLst>
                          </p:cTn>
                        </p:par>
                        <p:par>
                          <p:cTn id="29" fill="hold">
                            <p:stCondLst>
                              <p:cond delay="7500"/>
                            </p:stCondLst>
                            <p:childTnLst>
                              <p:par>
                                <p:cTn id="30" presetID="2" presetClass="entr" presetSubtype="6" fill="hold" grpId="0" nodeType="afterEffect">
                                  <p:stCondLst>
                                    <p:cond delay="1000"/>
                                  </p:stCondLst>
                                  <p:childTnLst>
                                    <p:set>
                                      <p:cBhvr>
                                        <p:cTn id="31" dur="1" fill="hold">
                                          <p:stCondLst>
                                            <p:cond delay="0"/>
                                          </p:stCondLst>
                                        </p:cTn>
                                        <p:tgtEl>
                                          <p:spTgt spid="40963">
                                            <p:txEl>
                                              <p:pRg st="5" end="5"/>
                                            </p:txEl>
                                          </p:spTgt>
                                        </p:tgtEl>
                                        <p:attrNameLst>
                                          <p:attrName>style.visibility</p:attrName>
                                        </p:attrNameLst>
                                      </p:cBhvr>
                                      <p:to>
                                        <p:strVal val="visible"/>
                                      </p:to>
                                    </p:set>
                                    <p:anim calcmode="lin" valueType="num">
                                      <p:cBhvr additive="base">
                                        <p:cTn id="32" dur="500" fill="hold"/>
                                        <p:tgtEl>
                                          <p:spTgt spid="40963">
                                            <p:txEl>
                                              <p:pRg st="5" end="5"/>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40963">
                                            <p:txEl>
                                              <p:pRg st="5" end="5"/>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2" name="TYPE.WAV" builtIn="1"/>
                                        </p:tgtEl>
                                      </p:cMediaNode>
                                    </p:audio>
                                  </p:subTnLst>
                                </p:cTn>
                              </p:par>
                            </p:childTnLst>
                          </p:cTn>
                        </p:par>
                        <p:par>
                          <p:cTn id="34" fill="hold">
                            <p:stCondLst>
                              <p:cond delay="9000"/>
                            </p:stCondLst>
                            <p:childTnLst>
                              <p:par>
                                <p:cTn id="35" presetID="2" presetClass="entr" presetSubtype="6" fill="hold" grpId="0" nodeType="afterEffect">
                                  <p:stCondLst>
                                    <p:cond delay="1000"/>
                                  </p:stCondLst>
                                  <p:childTnLst>
                                    <p:set>
                                      <p:cBhvr>
                                        <p:cTn id="36" dur="1" fill="hold">
                                          <p:stCondLst>
                                            <p:cond delay="0"/>
                                          </p:stCondLst>
                                        </p:cTn>
                                        <p:tgtEl>
                                          <p:spTgt spid="40963">
                                            <p:txEl>
                                              <p:pRg st="6" end="6"/>
                                            </p:txEl>
                                          </p:spTgt>
                                        </p:tgtEl>
                                        <p:attrNameLst>
                                          <p:attrName>style.visibility</p:attrName>
                                        </p:attrNameLst>
                                      </p:cBhvr>
                                      <p:to>
                                        <p:strVal val="visible"/>
                                      </p:to>
                                    </p:set>
                                    <p:anim calcmode="lin" valueType="num">
                                      <p:cBhvr additive="base">
                                        <p:cTn id="37" dur="500" fill="hold"/>
                                        <p:tgtEl>
                                          <p:spTgt spid="40963">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40963">
                                            <p:txEl>
                                              <p:pRg st="6" end="6"/>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TYP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advAuto="100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solidFill>
                  <a:srgbClr val="CC3300"/>
                </a:solidFill>
              </a:rPr>
              <a:t>GENERATOR GAS DRYING</a:t>
            </a:r>
            <a:endParaRPr lang="en-US" smtClean="0"/>
          </a:p>
        </p:txBody>
      </p:sp>
      <p:sp>
        <p:nvSpPr>
          <p:cNvPr id="41987" name="Rectangle 3"/>
          <p:cNvSpPr>
            <a:spLocks noGrp="1" noChangeArrowheads="1"/>
          </p:cNvSpPr>
          <p:nvPr>
            <p:ph idx="1"/>
          </p:nvPr>
        </p:nvSpPr>
        <p:spPr/>
        <p:txBody>
          <a:bodyPr/>
          <a:lstStyle/>
          <a:p>
            <a:pPr eaLnBrk="1" hangingPunct="1"/>
            <a:r>
              <a:rPr lang="en-US" sz="2800" smtClean="0"/>
              <a:t>Besides water, hydrogen is also used in the generator as coolant. This is requires operation of some drives such as heater, drier fan and a co2 flash evaporator. These are realized in : sub loop control co2 flash evaporator, sub loop control gas drier and cold gas temperature control valve.</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100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987">
                                            <p:txEl>
                                              <p:pRg st="0" end="0"/>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advAuto="100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solidFill>
                  <a:srgbClr val="CC3300"/>
                </a:solidFill>
              </a:rPr>
              <a:t>GENERATOR PRIMARY WATER COOLING</a:t>
            </a:r>
            <a:endParaRPr lang="en-US" dirty="0" smtClean="0"/>
          </a:p>
        </p:txBody>
      </p:sp>
      <p:sp>
        <p:nvSpPr>
          <p:cNvPr id="46083" name="Rectangle 3"/>
          <p:cNvSpPr>
            <a:spLocks noGrp="1" noChangeArrowheads="1"/>
          </p:cNvSpPr>
          <p:nvPr>
            <p:ph idx="1"/>
          </p:nvPr>
        </p:nvSpPr>
        <p:spPr/>
        <p:txBody>
          <a:bodyPr/>
          <a:lstStyle/>
          <a:p>
            <a:pPr eaLnBrk="1" hangingPunct="1"/>
            <a:r>
              <a:rPr lang="en-US" sz="2400" smtClean="0"/>
              <a:t>THE HEAT GENERATED IN STATOR WINDINGS, TERMINAL BUSHINGS AND PHASE CONNECTORS IS DISSIPATED THROUGH DIRECT WATER COOLING.THIS REALISED IN THE SUB LOOP CONTROL OF PRIMARY WATER PUMPS. </a:t>
            </a:r>
          </a:p>
          <a:p>
            <a:pPr eaLnBrk="1" hangingPunct="1"/>
            <a:r>
              <a:rPr lang="en-US" sz="2400" smtClean="0"/>
              <a:t> THE PW TEMP CONTROL VALVE HAS THE TASK OF MAINTAINING THE INLET TEMP OF PRIMARY WATERTO THE STATOR WINDINGS AT PRESET VALUE.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1000"/>
                                  </p:stCondLst>
                                  <p:childTnLst>
                                    <p:set>
                                      <p:cBhvr>
                                        <p:cTn id="6" dur="1" fill="hold">
                                          <p:stCondLst>
                                            <p:cond delay="0"/>
                                          </p:stCondLst>
                                        </p:cTn>
                                        <p:tgtEl>
                                          <p:spTgt spid="46083">
                                            <p:txEl>
                                              <p:pRg st="0" end="0"/>
                                            </p:txEl>
                                          </p:spTgt>
                                        </p:tgtEl>
                                        <p:attrNameLst>
                                          <p:attrName>style.visibility</p:attrName>
                                        </p:attrNameLst>
                                      </p:cBhvr>
                                      <p:to>
                                        <p:strVal val="visible"/>
                                      </p:to>
                                    </p:set>
                                    <p:anim calcmode="lin" valueType="num">
                                      <p:cBhvr additive="base">
                                        <p:cTn id="7" dur="500" fill="hold"/>
                                        <p:tgtEl>
                                          <p:spTgt spid="4608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608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builtIn="1"/>
                                        </p:tgtEl>
                                      </p:cMediaNode>
                                    </p:audio>
                                  </p:subTnLst>
                                </p:cTn>
                              </p:par>
                            </p:childTnLst>
                          </p:cTn>
                        </p:par>
                        <p:par>
                          <p:cTn id="9" fill="hold">
                            <p:stCondLst>
                              <p:cond delay="1500"/>
                            </p:stCondLst>
                            <p:childTnLst>
                              <p:par>
                                <p:cTn id="10" presetID="2" presetClass="entr" presetSubtype="2" fill="hold" grpId="0" nodeType="afterEffect">
                                  <p:stCondLst>
                                    <p:cond delay="1000"/>
                                  </p:stCondLst>
                                  <p:childTnLst>
                                    <p:set>
                                      <p:cBhvr>
                                        <p:cTn id="11" dur="1" fill="hold">
                                          <p:stCondLst>
                                            <p:cond delay="0"/>
                                          </p:stCondLst>
                                        </p:cTn>
                                        <p:tgtEl>
                                          <p:spTgt spid="46083">
                                            <p:txEl>
                                              <p:pRg st="1" end="1"/>
                                            </p:txEl>
                                          </p:spTgt>
                                        </p:tgtEl>
                                        <p:attrNameLst>
                                          <p:attrName>style.visibility</p:attrName>
                                        </p:attrNameLst>
                                      </p:cBhvr>
                                      <p:to>
                                        <p:strVal val="visible"/>
                                      </p:to>
                                    </p:set>
                                    <p:anim calcmode="lin" valueType="num">
                                      <p:cBhvr additive="base">
                                        <p:cTn id="12" dur="500" fill="hold"/>
                                        <p:tgtEl>
                                          <p:spTgt spid="46083">
                                            <p:txEl>
                                              <p:pRg st="1" end="1"/>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4608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CAMERA.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advAuto="100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solidFill>
                  <a:srgbClr val="CC3300"/>
                </a:solidFill>
              </a:rPr>
              <a:t>MECHANICAL GENERATOR PROTECTION</a:t>
            </a:r>
            <a:endParaRPr lang="en-US" dirty="0" smtClean="0"/>
          </a:p>
        </p:txBody>
      </p:sp>
      <p:sp>
        <p:nvSpPr>
          <p:cNvPr id="47107" name="Rectangle 3"/>
          <p:cNvSpPr>
            <a:spLocks noGrp="1" noChangeArrowheads="1"/>
          </p:cNvSpPr>
          <p:nvPr>
            <p:ph idx="1"/>
          </p:nvPr>
        </p:nvSpPr>
        <p:spPr/>
        <p:txBody>
          <a:bodyPr/>
          <a:lstStyle/>
          <a:p>
            <a:pPr eaLnBrk="1" hangingPunct="1"/>
            <a:r>
              <a:rPr lang="en-US" sz="2800" smtClean="0"/>
              <a:t>This functional unit initiates turbine tripping based on 2 out of 3 principle with functional checking feature on any of the following faulty/alarming conditions.</a:t>
            </a:r>
            <a:r>
              <a:rPr lang="en-US" sz="2000" smtClean="0"/>
              <a:t>                      </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7107">
                                            <p:txEl>
                                              <p:pRg st="0" end="0"/>
                                            </p:txEl>
                                          </p:spTgt>
                                        </p:tgtEl>
                                        <p:attrNameLst>
                                          <p:attrName>style.visibility</p:attrName>
                                        </p:attrNameLst>
                                      </p:cBhvr>
                                      <p:to>
                                        <p:strVal val="visible"/>
                                      </p:to>
                                    </p:set>
                                    <p:anim calcmode="lin" valueType="num">
                                      <p:cBhvr additive="base">
                                        <p:cTn id="7" dur="500" fill="hold"/>
                                        <p:tgtEl>
                                          <p:spTgt spid="471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10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TYP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advAuto="100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SUGGESTIONS</a:t>
            </a:r>
            <a:endParaRPr lang="en-IN" smtClean="0"/>
          </a:p>
        </p:txBody>
      </p:sp>
      <p:sp>
        <p:nvSpPr>
          <p:cNvPr id="15363" name="Content Placeholder 2"/>
          <p:cNvSpPr>
            <a:spLocks noGrp="1"/>
          </p:cNvSpPr>
          <p:nvPr>
            <p:ph idx="1"/>
          </p:nvPr>
        </p:nvSpPr>
        <p:spPr/>
        <p:txBody>
          <a:bodyPr/>
          <a:lstStyle/>
          <a:p>
            <a:r>
              <a:rPr lang="en-US" smtClean="0"/>
              <a:t>Electr o-Magnetic  relay system </a:t>
            </a:r>
          </a:p>
          <a:p>
            <a:r>
              <a:rPr lang="en-US" smtClean="0"/>
              <a:t> Reliability</a:t>
            </a:r>
          </a:p>
          <a:p>
            <a:r>
              <a:rPr lang="en-US" smtClean="0"/>
              <a:t>Hard wired</a:t>
            </a:r>
          </a:p>
          <a:p>
            <a:r>
              <a:rPr lang="en-US" smtClean="0"/>
              <a:t>Space usage</a:t>
            </a:r>
          </a:p>
          <a:p>
            <a:r>
              <a:rPr lang="en-US" smtClean="0"/>
              <a:t>PLC</a:t>
            </a:r>
          </a:p>
          <a:p>
            <a:r>
              <a:rPr lang="en-US" smtClean="0"/>
              <a:t>Easy change in logic</a:t>
            </a:r>
          </a:p>
          <a:p>
            <a:endParaRPr lang="en-IN"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838200" y="914400"/>
            <a:ext cx="6781800" cy="2590800"/>
          </a:xfrm>
        </p:spPr>
        <p:txBody>
          <a:bodyPr/>
          <a:lstStyle/>
          <a:p>
            <a:pPr>
              <a:buFont typeface="Arial" charset="0"/>
              <a:buNone/>
            </a:pPr>
            <a:r>
              <a:rPr lang="en-US" smtClean="0"/>
              <a:t>                    </a:t>
            </a:r>
          </a:p>
          <a:p>
            <a:pPr>
              <a:buFont typeface="Arial" charset="0"/>
              <a:buNone/>
            </a:pPr>
            <a:endParaRPr lang="en-US" smtClean="0"/>
          </a:p>
          <a:p>
            <a:pPr>
              <a:buFont typeface="Arial" charset="0"/>
              <a:buNone/>
            </a:pPr>
            <a:endParaRPr lang="en-US" smtClean="0"/>
          </a:p>
          <a:p>
            <a:pPr>
              <a:buFont typeface="Arial" charset="0"/>
              <a:buNone/>
            </a:pPr>
            <a:r>
              <a:rPr lang="en-US" smtClean="0"/>
              <a:t>                               THANK U..!</a:t>
            </a:r>
            <a:endParaRPr lang="en-IN"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1600200"/>
          </a:xfrm>
        </p:spPr>
        <p:txBody>
          <a:bodyPr rtlCol="0">
            <a:normAutofit fontScale="90000"/>
          </a:bodyPr>
          <a:lstStyle/>
          <a:p>
            <a:pPr eaLnBrk="1" fontAlgn="auto" hangingPunct="1">
              <a:spcAft>
                <a:spcPts val="0"/>
              </a:spcAft>
              <a:defRPr/>
            </a:pPr>
            <a:r>
              <a:rPr lang="en-US" sz="4000" dirty="0" smtClean="0">
                <a:solidFill>
                  <a:srgbClr val="CC3300"/>
                </a:solidFill>
              </a:rPr>
              <a:t>STEAM TURBINE CONTROLS IMPLEMENTATION</a:t>
            </a:r>
            <a:r>
              <a:rPr lang="en-US" sz="4000" dirty="0" smtClean="0"/>
              <a:t/>
            </a:r>
            <a:br>
              <a:rPr lang="en-US" sz="4000" dirty="0" smtClean="0"/>
            </a:br>
            <a:endParaRPr lang="en-US" sz="4000" dirty="0" smtClean="0"/>
          </a:p>
        </p:txBody>
      </p:sp>
      <p:sp>
        <p:nvSpPr>
          <p:cNvPr id="12291" name="Rectangle 3"/>
          <p:cNvSpPr>
            <a:spLocks noGrp="1" noChangeArrowheads="1"/>
          </p:cNvSpPr>
          <p:nvPr>
            <p:ph sz="half" idx="1"/>
          </p:nvPr>
        </p:nvSpPr>
        <p:spPr>
          <a:xfrm>
            <a:off x="685800" y="2286000"/>
            <a:ext cx="3810000" cy="3810000"/>
          </a:xfrm>
        </p:spPr>
        <p:txBody>
          <a:bodyPr/>
          <a:lstStyle/>
          <a:p>
            <a:pPr eaLnBrk="1" hangingPunct="1">
              <a:buFontTx/>
              <a:buNone/>
            </a:pPr>
            <a:r>
              <a:rPr lang="en-US" smtClean="0">
                <a:solidFill>
                  <a:srgbClr val="FF5050"/>
                </a:solidFill>
              </a:rPr>
              <a:t>BINARY CONTROLS</a:t>
            </a:r>
          </a:p>
          <a:p>
            <a:pPr eaLnBrk="1" hangingPunct="1">
              <a:buFont typeface="Wingdings" pitchFamily="2" charset="2"/>
              <a:buChar char="Ø"/>
            </a:pPr>
            <a:r>
              <a:rPr lang="en-US" sz="2400" smtClean="0"/>
              <a:t>ATRS</a:t>
            </a:r>
          </a:p>
          <a:p>
            <a:pPr eaLnBrk="1" hangingPunct="1">
              <a:buFont typeface="Wingdings" pitchFamily="2" charset="2"/>
              <a:buChar char="Ø"/>
            </a:pPr>
            <a:r>
              <a:rPr lang="en-US" sz="2400" smtClean="0"/>
              <a:t>TP</a:t>
            </a:r>
          </a:p>
          <a:p>
            <a:pPr eaLnBrk="1" hangingPunct="1">
              <a:buFont typeface="Wingdings" pitchFamily="2" charset="2"/>
              <a:buChar char="Ø"/>
            </a:pPr>
            <a:r>
              <a:rPr lang="en-US" sz="2400" smtClean="0"/>
              <a:t>ATT</a:t>
            </a:r>
          </a:p>
          <a:p>
            <a:pPr eaLnBrk="1" hangingPunct="1">
              <a:buFont typeface="Wingdings" pitchFamily="2" charset="2"/>
              <a:buChar char="Ø"/>
            </a:pPr>
            <a:r>
              <a:rPr lang="en-US" sz="2400" smtClean="0"/>
              <a:t>GAMP</a:t>
            </a:r>
          </a:p>
        </p:txBody>
      </p:sp>
      <p:sp>
        <p:nvSpPr>
          <p:cNvPr id="12292" name="Rectangle 4"/>
          <p:cNvSpPr>
            <a:spLocks noGrp="1" noChangeArrowheads="1"/>
          </p:cNvSpPr>
          <p:nvPr>
            <p:ph sz="half" idx="2"/>
          </p:nvPr>
        </p:nvSpPr>
        <p:spPr>
          <a:xfrm>
            <a:off x="4648200" y="2286000"/>
            <a:ext cx="3810000" cy="3810000"/>
          </a:xfrm>
        </p:spPr>
        <p:txBody>
          <a:bodyPr/>
          <a:lstStyle/>
          <a:p>
            <a:pPr eaLnBrk="1" hangingPunct="1">
              <a:buFontTx/>
              <a:buNone/>
            </a:pPr>
            <a:r>
              <a:rPr lang="en-US" smtClean="0">
                <a:solidFill>
                  <a:srgbClr val="000099"/>
                </a:solidFill>
              </a:rPr>
              <a:t>ANALOG CONTROLS</a:t>
            </a:r>
            <a:endParaRPr lang="en-US" smtClean="0">
              <a:solidFill>
                <a:schemeClr val="accent2"/>
              </a:solidFill>
            </a:endParaRPr>
          </a:p>
          <a:p>
            <a:pPr eaLnBrk="1" hangingPunct="1">
              <a:buFont typeface="Wingdings" pitchFamily="2" charset="2"/>
              <a:buChar char="Ø"/>
            </a:pPr>
            <a:r>
              <a:rPr lang="en-US" smtClean="0"/>
              <a:t>EHTC</a:t>
            </a:r>
          </a:p>
          <a:p>
            <a:pPr eaLnBrk="1" hangingPunct="1">
              <a:buFont typeface="Wingdings" pitchFamily="2" charset="2"/>
              <a:buChar char="Ø"/>
            </a:pPr>
            <a:r>
              <a:rPr lang="en-US" smtClean="0"/>
              <a:t>TSE</a:t>
            </a:r>
          </a:p>
          <a:p>
            <a:pPr eaLnBrk="1" hangingPunct="1">
              <a:buFont typeface="Wingdings" pitchFamily="2" charset="2"/>
              <a:buChar char="Ø"/>
            </a:pPr>
            <a:r>
              <a:rPr lang="en-US" smtClean="0"/>
              <a:t>LPBP&amp;GSPC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fill="hold"/>
                                        <p:tgtEl>
                                          <p:spTgt spid="12290"/>
                                        </p:tgtEl>
                                        <p:attrNameLst>
                                          <p:attrName>ppt_x</p:attrName>
                                        </p:attrNameLst>
                                      </p:cBhvr>
                                      <p:tavLst>
                                        <p:tav tm="0">
                                          <p:val>
                                            <p:strVal val="#ppt_x"/>
                                          </p:val>
                                        </p:tav>
                                        <p:tav tm="100000">
                                          <p:val>
                                            <p:strVal val="#ppt_x"/>
                                          </p:val>
                                        </p:tav>
                                      </p:tavLst>
                                    </p:anim>
                                    <p:anim calcmode="lin" valueType="num">
                                      <p:cBhvr additive="base">
                                        <p:cTn id="8" dur="500" fill="hold"/>
                                        <p:tgtEl>
                                          <p:spTgt spid="1229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builtIn="1"/>
                                        </p:tgtEl>
                                      </p:cMediaNode>
                                    </p:audio>
                                  </p:sub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12291">
                                            <p:txEl>
                                              <p:pRg st="0" end="0"/>
                                            </p:txEl>
                                          </p:spTgt>
                                        </p:tgtEl>
                                        <p:attrNameLst>
                                          <p:attrName>style.visibility</p:attrName>
                                        </p:attrNameLst>
                                      </p:cBhvr>
                                      <p:to>
                                        <p:strVal val="visible"/>
                                      </p:to>
                                    </p:set>
                                    <p:anim calcmode="lin" valueType="num">
                                      <p:cBhvr additive="base">
                                        <p:cTn id="12"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229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MERA.WAV" builtIn="1"/>
                                        </p:tgtEl>
                                      </p:cMediaNode>
                                    </p:audio>
                                  </p:sub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12291">
                                            <p:txEl>
                                              <p:pRg st="1" end="1"/>
                                            </p:txEl>
                                          </p:spTgt>
                                        </p:tgtEl>
                                        <p:attrNameLst>
                                          <p:attrName>style.visibility</p:attrName>
                                        </p:attrNameLst>
                                      </p:cBhvr>
                                      <p:to>
                                        <p:strVal val="visible"/>
                                      </p:to>
                                    </p:set>
                                    <p:anim calcmode="lin" valueType="num">
                                      <p:cBhvr additive="base">
                                        <p:cTn id="17"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29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builtIn="1"/>
                                        </p:tgtEl>
                                      </p:cMediaNode>
                                    </p:audio>
                                  </p:subTnLst>
                                </p:cTn>
                              </p:par>
                            </p:childTnLst>
                          </p:cTn>
                        </p:par>
                        <p:par>
                          <p:cTn id="19" fill="hold">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12291">
                                            <p:txEl>
                                              <p:pRg st="2" end="2"/>
                                            </p:txEl>
                                          </p:spTgt>
                                        </p:tgtEl>
                                        <p:attrNameLst>
                                          <p:attrName>style.visibility</p:attrName>
                                        </p:attrNameLst>
                                      </p:cBhvr>
                                      <p:to>
                                        <p:strVal val="visible"/>
                                      </p:to>
                                    </p:set>
                                    <p:anim calcmode="lin" valueType="num">
                                      <p:cBhvr additive="base">
                                        <p:cTn id="22"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229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3" name="CAMERA.WAV" builtIn="1"/>
                                        </p:tgtEl>
                                      </p:cMediaNode>
                                    </p:audio>
                                  </p:subTnLst>
                                </p:cTn>
                              </p:par>
                            </p:childTnLst>
                          </p:cTn>
                        </p:par>
                        <p:par>
                          <p:cTn id="24" fill="hold">
                            <p:stCondLst>
                              <p:cond delay="6000"/>
                            </p:stCondLst>
                            <p:childTnLst>
                              <p:par>
                                <p:cTn id="25" presetID="2" presetClass="entr" presetSubtype="8" fill="hold" grpId="0" nodeType="afterEffect">
                                  <p:stCondLst>
                                    <p:cond delay="1000"/>
                                  </p:stCondLst>
                                  <p:childTnLst>
                                    <p:set>
                                      <p:cBhvr>
                                        <p:cTn id="26" dur="1" fill="hold">
                                          <p:stCondLst>
                                            <p:cond delay="0"/>
                                          </p:stCondLst>
                                        </p:cTn>
                                        <p:tgtEl>
                                          <p:spTgt spid="12291">
                                            <p:txEl>
                                              <p:pRg st="3" end="3"/>
                                            </p:txEl>
                                          </p:spTgt>
                                        </p:tgtEl>
                                        <p:attrNameLst>
                                          <p:attrName>style.visibility</p:attrName>
                                        </p:attrNameLst>
                                      </p:cBhvr>
                                      <p:to>
                                        <p:strVal val="visible"/>
                                      </p:to>
                                    </p:set>
                                    <p:anim calcmode="lin" valueType="num">
                                      <p:cBhvr additive="base">
                                        <p:cTn id="27" dur="500" fill="hold"/>
                                        <p:tgtEl>
                                          <p:spTgt spid="12291">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229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CAMERA.WAV" builtIn="1"/>
                                        </p:tgtEl>
                                      </p:cMediaNode>
                                    </p:audio>
                                  </p:subTnLst>
                                </p:cTn>
                              </p:par>
                            </p:childTnLst>
                          </p:cTn>
                        </p:par>
                        <p:par>
                          <p:cTn id="29" fill="hold">
                            <p:stCondLst>
                              <p:cond delay="7500"/>
                            </p:stCondLst>
                            <p:childTnLst>
                              <p:par>
                                <p:cTn id="30" presetID="2" presetClass="entr" presetSubtype="8" fill="hold" grpId="0" nodeType="afterEffect">
                                  <p:stCondLst>
                                    <p:cond delay="1000"/>
                                  </p:stCondLst>
                                  <p:childTnLst>
                                    <p:set>
                                      <p:cBhvr>
                                        <p:cTn id="31" dur="1" fill="hold">
                                          <p:stCondLst>
                                            <p:cond delay="0"/>
                                          </p:stCondLst>
                                        </p:cTn>
                                        <p:tgtEl>
                                          <p:spTgt spid="12291">
                                            <p:txEl>
                                              <p:pRg st="4" end="4"/>
                                            </p:txEl>
                                          </p:spTgt>
                                        </p:tgtEl>
                                        <p:attrNameLst>
                                          <p:attrName>style.visibility</p:attrName>
                                        </p:attrNameLst>
                                      </p:cBhvr>
                                      <p:to>
                                        <p:strVal val="visible"/>
                                      </p:to>
                                    </p:set>
                                    <p:anim calcmode="lin" valueType="num">
                                      <p:cBhvr additive="base">
                                        <p:cTn id="32" dur="500" fill="hold"/>
                                        <p:tgtEl>
                                          <p:spTgt spid="12291">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229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3" name="CAMERA.WAV" builtIn="1"/>
                                        </p:tgtEl>
                                      </p:cMediaNode>
                                    </p:audio>
                                  </p:subTnLst>
                                </p:cTn>
                              </p:par>
                            </p:childTnLst>
                          </p:cTn>
                        </p:par>
                        <p:par>
                          <p:cTn id="34" fill="hold">
                            <p:stCondLst>
                              <p:cond delay="9000"/>
                            </p:stCondLst>
                            <p:childTnLst>
                              <p:par>
                                <p:cTn id="35" presetID="2" presetClass="entr" presetSubtype="2" fill="hold" grpId="0" nodeType="afterEffect">
                                  <p:stCondLst>
                                    <p:cond delay="1000"/>
                                  </p:stCondLst>
                                  <p:childTnLst>
                                    <p:set>
                                      <p:cBhvr>
                                        <p:cTn id="36" dur="1" fill="hold">
                                          <p:stCondLst>
                                            <p:cond delay="0"/>
                                          </p:stCondLst>
                                        </p:cTn>
                                        <p:tgtEl>
                                          <p:spTgt spid="12292">
                                            <p:txEl>
                                              <p:pRg st="0" end="0"/>
                                            </p:txEl>
                                          </p:spTgt>
                                        </p:tgtEl>
                                        <p:attrNameLst>
                                          <p:attrName>style.visibility</p:attrName>
                                        </p:attrNameLst>
                                      </p:cBhvr>
                                      <p:to>
                                        <p:strVal val="visible"/>
                                      </p:to>
                                    </p:set>
                                    <p:anim calcmode="lin" valueType="num">
                                      <p:cBhvr additive="base">
                                        <p:cTn id="37" dur="500" fill="hold"/>
                                        <p:tgtEl>
                                          <p:spTgt spid="12292">
                                            <p:txEl>
                                              <p:pRg st="0" end="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2292">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4" name="LASER.WAV" builtIn="1"/>
                                        </p:tgtEl>
                                      </p:cMediaNode>
                                    </p:audio>
                                  </p:subTnLst>
                                </p:cTn>
                              </p:par>
                            </p:childTnLst>
                          </p:cTn>
                        </p:par>
                        <p:par>
                          <p:cTn id="39" fill="hold">
                            <p:stCondLst>
                              <p:cond delay="10500"/>
                            </p:stCondLst>
                            <p:childTnLst>
                              <p:par>
                                <p:cTn id="40" presetID="2" presetClass="entr" presetSubtype="2" fill="hold" grpId="0" nodeType="afterEffect">
                                  <p:stCondLst>
                                    <p:cond delay="1000"/>
                                  </p:stCondLst>
                                  <p:childTnLst>
                                    <p:set>
                                      <p:cBhvr>
                                        <p:cTn id="41" dur="1" fill="hold">
                                          <p:stCondLst>
                                            <p:cond delay="0"/>
                                          </p:stCondLst>
                                        </p:cTn>
                                        <p:tgtEl>
                                          <p:spTgt spid="12292">
                                            <p:txEl>
                                              <p:pRg st="1" end="1"/>
                                            </p:txEl>
                                          </p:spTgt>
                                        </p:tgtEl>
                                        <p:attrNameLst>
                                          <p:attrName>style.visibility</p:attrName>
                                        </p:attrNameLst>
                                      </p:cBhvr>
                                      <p:to>
                                        <p:strVal val="visible"/>
                                      </p:to>
                                    </p:set>
                                    <p:anim calcmode="lin" valueType="num">
                                      <p:cBhvr additive="base">
                                        <p:cTn id="42" dur="500" fill="hold"/>
                                        <p:tgtEl>
                                          <p:spTgt spid="12292">
                                            <p:txEl>
                                              <p:pRg st="1" end="1"/>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12292">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0"/>
                                            </p:cond>
                                          </p:stCondLst>
                                          <p:endCondLst>
                                            <p:cond evt="onStopAudio" delay="0">
                                              <p:tgtEl>
                                                <p:sldTgt/>
                                              </p:tgtEl>
                                            </p:cond>
                                          </p:endCondLst>
                                        </p:cTn>
                                        <p:tgtEl>
                                          <p:sndTgt r:embed="rId4" name="LASER.WAV" builtIn="1"/>
                                        </p:tgtEl>
                                      </p:cMediaNode>
                                    </p:audio>
                                  </p:subTnLst>
                                </p:cTn>
                              </p:par>
                            </p:childTnLst>
                          </p:cTn>
                        </p:par>
                        <p:par>
                          <p:cTn id="44" fill="hold">
                            <p:stCondLst>
                              <p:cond delay="12000"/>
                            </p:stCondLst>
                            <p:childTnLst>
                              <p:par>
                                <p:cTn id="45" presetID="2" presetClass="entr" presetSubtype="2" fill="hold" grpId="0" nodeType="afterEffect">
                                  <p:stCondLst>
                                    <p:cond delay="1000"/>
                                  </p:stCondLst>
                                  <p:childTnLst>
                                    <p:set>
                                      <p:cBhvr>
                                        <p:cTn id="46" dur="1" fill="hold">
                                          <p:stCondLst>
                                            <p:cond delay="0"/>
                                          </p:stCondLst>
                                        </p:cTn>
                                        <p:tgtEl>
                                          <p:spTgt spid="12292">
                                            <p:txEl>
                                              <p:pRg st="2" end="2"/>
                                            </p:txEl>
                                          </p:spTgt>
                                        </p:tgtEl>
                                        <p:attrNameLst>
                                          <p:attrName>style.visibility</p:attrName>
                                        </p:attrNameLst>
                                      </p:cBhvr>
                                      <p:to>
                                        <p:strVal val="visible"/>
                                      </p:to>
                                    </p:set>
                                    <p:anim calcmode="lin" valueType="num">
                                      <p:cBhvr additive="base">
                                        <p:cTn id="47" dur="500" fill="hold"/>
                                        <p:tgtEl>
                                          <p:spTgt spid="12292">
                                            <p:txEl>
                                              <p:pRg st="2" end="2"/>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12292">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5"/>
                                            </p:cond>
                                          </p:stCondLst>
                                          <p:endCondLst>
                                            <p:cond evt="onStopAudio" delay="0">
                                              <p:tgtEl>
                                                <p:sldTgt/>
                                              </p:tgtEl>
                                            </p:cond>
                                          </p:endCondLst>
                                        </p:cTn>
                                        <p:tgtEl>
                                          <p:sndTgt r:embed="rId4" name="LASER.WAV" builtIn="1"/>
                                        </p:tgtEl>
                                      </p:cMediaNode>
                                    </p:audio>
                                  </p:subTnLst>
                                </p:cTn>
                              </p:par>
                            </p:childTnLst>
                          </p:cTn>
                        </p:par>
                        <p:par>
                          <p:cTn id="49" fill="hold">
                            <p:stCondLst>
                              <p:cond delay="13500"/>
                            </p:stCondLst>
                            <p:childTnLst>
                              <p:par>
                                <p:cTn id="50" presetID="2" presetClass="entr" presetSubtype="2" fill="hold" grpId="0" nodeType="afterEffect">
                                  <p:stCondLst>
                                    <p:cond delay="1000"/>
                                  </p:stCondLst>
                                  <p:childTnLst>
                                    <p:set>
                                      <p:cBhvr>
                                        <p:cTn id="51" dur="1" fill="hold">
                                          <p:stCondLst>
                                            <p:cond delay="0"/>
                                          </p:stCondLst>
                                        </p:cTn>
                                        <p:tgtEl>
                                          <p:spTgt spid="12292">
                                            <p:txEl>
                                              <p:pRg st="3" end="3"/>
                                            </p:txEl>
                                          </p:spTgt>
                                        </p:tgtEl>
                                        <p:attrNameLst>
                                          <p:attrName>style.visibility</p:attrName>
                                        </p:attrNameLst>
                                      </p:cBhvr>
                                      <p:to>
                                        <p:strVal val="visible"/>
                                      </p:to>
                                    </p:set>
                                    <p:anim calcmode="lin" valueType="num">
                                      <p:cBhvr additive="base">
                                        <p:cTn id="52" dur="500" fill="hold"/>
                                        <p:tgtEl>
                                          <p:spTgt spid="12292">
                                            <p:txEl>
                                              <p:pRg st="3" end="3"/>
                                            </p:txEl>
                                          </p:spTgt>
                                        </p:tgtEl>
                                        <p:attrNameLst>
                                          <p:attrName>ppt_x</p:attrName>
                                        </p:attrNameLst>
                                      </p:cBhvr>
                                      <p:tavLst>
                                        <p:tav tm="0">
                                          <p:val>
                                            <p:strVal val="1+#ppt_w/2"/>
                                          </p:val>
                                        </p:tav>
                                        <p:tav tm="100000">
                                          <p:val>
                                            <p:strVal val="#ppt_x"/>
                                          </p:val>
                                        </p:tav>
                                      </p:tavLst>
                                    </p:anim>
                                    <p:anim calcmode="lin" valueType="num">
                                      <p:cBhvr additive="base">
                                        <p:cTn id="53" dur="500" fill="hold"/>
                                        <p:tgtEl>
                                          <p:spTgt spid="12292">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0"/>
                                            </p:cond>
                                          </p:stCondLst>
                                          <p:endCondLst>
                                            <p:cond evt="onStopAudio" delay="0">
                                              <p:tgtEl>
                                                <p:sldTgt/>
                                              </p:tgtEl>
                                            </p:cond>
                                          </p:endCondLst>
                                        </p:cTn>
                                        <p:tgtEl>
                                          <p:sndTgt r:embed="rId4" name="LASER.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P spid="12291" grpId="0" build="p" autoUpdateAnimBg="0" advAuto="1000"/>
      <p:bldP spid="12292" grpId="0" build="p" autoUpdateAnimBg="0" advAuto="100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4"/>
          <p:cNvSpPr txBox="1">
            <a:spLocks noChangeArrowheads="1"/>
          </p:cNvSpPr>
          <p:nvPr/>
        </p:nvSpPr>
        <p:spPr bwMode="auto">
          <a:xfrm>
            <a:off x="1066800" y="1219200"/>
            <a:ext cx="6324600" cy="3846513"/>
          </a:xfrm>
          <a:prstGeom prst="rect">
            <a:avLst/>
          </a:prstGeom>
          <a:noFill/>
          <a:ln w="9525">
            <a:noFill/>
            <a:miter lim="800000"/>
            <a:headEnd/>
            <a:tailEnd/>
          </a:ln>
        </p:spPr>
        <p:txBody>
          <a:bodyPr>
            <a:spAutoFit/>
          </a:bodyPr>
          <a:lstStyle/>
          <a:p>
            <a:r>
              <a:rPr lang="en-US" sz="2800"/>
              <a:t>CONTROL SYSTEM</a:t>
            </a:r>
          </a:p>
          <a:p>
            <a:endParaRPr lang="en-US" sz="3200"/>
          </a:p>
          <a:p>
            <a:pPr>
              <a:buFont typeface="Wingdings" pitchFamily="2" charset="2"/>
              <a:buChar char="§"/>
            </a:pPr>
            <a:r>
              <a:rPr lang="en-US" sz="3200"/>
              <a:t>   Burner management</a:t>
            </a:r>
          </a:p>
          <a:p>
            <a:pPr>
              <a:buFont typeface="Wingdings" pitchFamily="2" charset="2"/>
              <a:buChar char="§"/>
            </a:pPr>
            <a:r>
              <a:rPr lang="en-US" sz="3200"/>
              <a:t>   Hp by pass</a:t>
            </a:r>
          </a:p>
          <a:p>
            <a:pPr>
              <a:buFont typeface="Wingdings" pitchFamily="2" charset="2"/>
              <a:buChar char="§"/>
            </a:pPr>
            <a:r>
              <a:rPr lang="en-US" sz="3200"/>
              <a:t>   Superheating</a:t>
            </a:r>
          </a:p>
          <a:p>
            <a:pPr>
              <a:buFont typeface="Wingdings" pitchFamily="2" charset="2"/>
              <a:buChar char="§"/>
            </a:pPr>
            <a:r>
              <a:rPr lang="en-US" sz="3200"/>
              <a:t>   Air flow control</a:t>
            </a:r>
          </a:p>
          <a:p>
            <a:pPr>
              <a:buFont typeface="Wingdings" pitchFamily="2" charset="2"/>
              <a:buChar char="§"/>
            </a:pPr>
            <a:r>
              <a:rPr lang="en-US" sz="3200"/>
              <a:t>   fuel control</a:t>
            </a:r>
          </a:p>
          <a:p>
            <a:endParaRPr lang="en-I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solidFill>
                  <a:srgbClr val="CC3300"/>
                </a:solidFill>
              </a:rPr>
              <a:t>TURBINE PROTECTION</a:t>
            </a:r>
            <a:endParaRPr lang="en-US" smtClean="0"/>
          </a:p>
        </p:txBody>
      </p:sp>
      <p:sp>
        <p:nvSpPr>
          <p:cNvPr id="54275" name="Rectangle 3"/>
          <p:cNvSpPr>
            <a:spLocks noGrp="1" noChangeArrowheads="1"/>
          </p:cNvSpPr>
          <p:nvPr>
            <p:ph idx="1"/>
          </p:nvPr>
        </p:nvSpPr>
        <p:spPr>
          <a:xfrm>
            <a:off x="381000" y="1600200"/>
            <a:ext cx="8229600" cy="4525963"/>
          </a:xfrm>
        </p:spPr>
        <p:txBody>
          <a:bodyPr/>
          <a:lstStyle/>
          <a:p>
            <a:pPr eaLnBrk="1" hangingPunct="1"/>
            <a:r>
              <a:rPr lang="en-US" sz="2400" smtClean="0"/>
              <a:t>The turbine protection system can be actuated by any of the following trip system.                                                                                1.Hydraulic trip system.                                           </a:t>
            </a:r>
          </a:p>
          <a:p>
            <a:pPr eaLnBrk="1" hangingPunct="1">
              <a:buFont typeface="Arial" charset="0"/>
              <a:buNone/>
            </a:pPr>
            <a:r>
              <a:rPr lang="en-US" sz="2400" smtClean="0"/>
              <a:t>      2.Electrical trip system.                                          </a:t>
            </a:r>
          </a:p>
          <a:p>
            <a:pPr eaLnBrk="1" hangingPunct="1"/>
            <a:r>
              <a:rPr lang="en-US" sz="2400" smtClean="0"/>
              <a:t>Both the trip system , when initiated, act on the hydraulic control system and cause trip oil pressure to collapse which in turn closes the emergency stop valves interceptor valves and control valves.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1000"/>
                                  </p:stCondLst>
                                  <p:childTnLst>
                                    <p:set>
                                      <p:cBhvr>
                                        <p:cTn id="6" dur="1" fill="hold">
                                          <p:stCondLst>
                                            <p:cond delay="0"/>
                                          </p:stCondLst>
                                        </p:cTn>
                                        <p:tgtEl>
                                          <p:spTgt spid="54275">
                                            <p:txEl>
                                              <p:pRg st="0" end="0"/>
                                            </p:txEl>
                                          </p:spTgt>
                                        </p:tgtEl>
                                        <p:attrNameLst>
                                          <p:attrName>style.visibility</p:attrName>
                                        </p:attrNameLst>
                                      </p:cBhvr>
                                      <p:to>
                                        <p:strVal val="visible"/>
                                      </p:to>
                                    </p:set>
                                    <p:anim calcmode="lin" valueType="num">
                                      <p:cBhvr additive="base">
                                        <p:cTn id="7" dur="500" fill="hold"/>
                                        <p:tgtEl>
                                          <p:spTgt spid="542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427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builtIn="1"/>
                                        </p:tgtEl>
                                      </p:cMediaNode>
                                    </p:audio>
                                  </p:subTnLst>
                                </p:cTn>
                              </p:par>
                            </p:childTnLst>
                          </p:cTn>
                        </p:par>
                        <p:par>
                          <p:cTn id="9" fill="hold">
                            <p:stCondLst>
                              <p:cond delay="1500"/>
                            </p:stCondLst>
                            <p:childTnLst>
                              <p:par>
                                <p:cTn id="10" presetID="2" presetClass="entr" presetSubtype="2" fill="hold" grpId="0" nodeType="afterEffect">
                                  <p:stCondLst>
                                    <p:cond delay="1000"/>
                                  </p:stCondLst>
                                  <p:childTnLst>
                                    <p:set>
                                      <p:cBhvr>
                                        <p:cTn id="11" dur="1" fill="hold">
                                          <p:stCondLst>
                                            <p:cond delay="0"/>
                                          </p:stCondLst>
                                        </p:cTn>
                                        <p:tgtEl>
                                          <p:spTgt spid="54275">
                                            <p:txEl>
                                              <p:pRg st="1" end="1"/>
                                            </p:txEl>
                                          </p:spTgt>
                                        </p:tgtEl>
                                        <p:attrNameLst>
                                          <p:attrName>style.visibility</p:attrName>
                                        </p:attrNameLst>
                                      </p:cBhvr>
                                      <p:to>
                                        <p:strVal val="visible"/>
                                      </p:to>
                                    </p:set>
                                    <p:anim calcmode="lin" valueType="num">
                                      <p:cBhvr additive="base">
                                        <p:cTn id="12" dur="500" fill="hold"/>
                                        <p:tgtEl>
                                          <p:spTgt spid="54275">
                                            <p:txEl>
                                              <p:pRg st="1" end="1"/>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5427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WHOOSH.WAV" builtIn="1"/>
                                        </p:tgtEl>
                                      </p:cMediaNode>
                                    </p:audio>
                                  </p:subTnLst>
                                </p:cTn>
                              </p:par>
                            </p:childTnLst>
                          </p:cTn>
                        </p:par>
                        <p:par>
                          <p:cTn id="14" fill="hold">
                            <p:stCondLst>
                              <p:cond delay="3000"/>
                            </p:stCondLst>
                            <p:childTnLst>
                              <p:par>
                                <p:cTn id="15" presetID="2" presetClass="entr" presetSubtype="2" fill="hold" grpId="0" nodeType="afterEffect">
                                  <p:stCondLst>
                                    <p:cond delay="1000"/>
                                  </p:stCondLst>
                                  <p:childTnLst>
                                    <p:set>
                                      <p:cBhvr>
                                        <p:cTn id="16" dur="1" fill="hold">
                                          <p:stCondLst>
                                            <p:cond delay="0"/>
                                          </p:stCondLst>
                                        </p:cTn>
                                        <p:tgtEl>
                                          <p:spTgt spid="54275">
                                            <p:txEl>
                                              <p:pRg st="2" end="2"/>
                                            </p:txEl>
                                          </p:spTgt>
                                        </p:tgtEl>
                                        <p:attrNameLst>
                                          <p:attrName>style.visibility</p:attrName>
                                        </p:attrNameLst>
                                      </p:cBhvr>
                                      <p:to>
                                        <p:strVal val="visible"/>
                                      </p:to>
                                    </p:set>
                                    <p:anim calcmode="lin" valueType="num">
                                      <p:cBhvr additive="base">
                                        <p:cTn id="17" dur="500" fill="hold"/>
                                        <p:tgtEl>
                                          <p:spTgt spid="54275">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5427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WHOOSH.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advAuto="100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solidFill>
                  <a:srgbClr val="CC3300"/>
                </a:solidFill>
              </a:rPr>
              <a:t>1.HYDRAULIC TRIP SYSTEM</a:t>
            </a:r>
            <a:endParaRPr lang="en-US" smtClean="0"/>
          </a:p>
        </p:txBody>
      </p:sp>
      <p:sp>
        <p:nvSpPr>
          <p:cNvPr id="55299" name="Rectangle 3"/>
          <p:cNvSpPr>
            <a:spLocks noGrp="1" noChangeArrowheads="1"/>
          </p:cNvSpPr>
          <p:nvPr>
            <p:ph idx="1"/>
          </p:nvPr>
        </p:nvSpPr>
        <p:spPr/>
        <p:txBody>
          <a:bodyPr/>
          <a:lstStyle/>
          <a:p>
            <a:pPr eaLnBrk="1" hangingPunct="1"/>
            <a:r>
              <a:rPr lang="en-US" sz="2400" smtClean="0"/>
              <a:t>The hydraulic trip system comprises of the following trip devices and actuation of any one of these devices trips the turbine.                                                                              </a:t>
            </a:r>
          </a:p>
          <a:p>
            <a:pPr eaLnBrk="1" hangingPunct="1">
              <a:buFont typeface="Arial" charset="0"/>
              <a:buNone/>
            </a:pPr>
            <a:r>
              <a:rPr lang="en-US" sz="2400" smtClean="0"/>
              <a:t>  Overspeed trip device-1.                         </a:t>
            </a:r>
          </a:p>
          <a:p>
            <a:pPr eaLnBrk="1" hangingPunct="1">
              <a:buFont typeface="Arial" charset="0"/>
              <a:buNone/>
            </a:pPr>
            <a:r>
              <a:rPr lang="en-US" sz="2400" smtClean="0"/>
              <a:t>   Over speed trip device-2.                                           </a:t>
            </a:r>
          </a:p>
          <a:p>
            <a:pPr eaLnBrk="1" hangingPunct="1"/>
            <a:r>
              <a:rPr lang="en-US" sz="2400" smtClean="0"/>
              <a:t> Vacuum trip device.                                                      </a:t>
            </a:r>
          </a:p>
          <a:p>
            <a:pPr eaLnBrk="1" hangingPunct="1"/>
            <a:r>
              <a:rPr lang="en-US" sz="2400" smtClean="0"/>
              <a:t>Hand trip lever-1(local).                              </a:t>
            </a:r>
          </a:p>
          <a:p>
            <a:pPr eaLnBrk="1" hangingPunct="1"/>
            <a:r>
              <a:rPr lang="en-US" sz="2400" smtClean="0"/>
              <a:t>Hand trip lever-2(local).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55299">
                                            <p:txEl>
                                              <p:pRg st="0" end="0"/>
                                            </p:txEl>
                                          </p:spTgt>
                                        </p:tgtEl>
                                        <p:attrNameLst>
                                          <p:attrName>style.visibility</p:attrName>
                                        </p:attrNameLst>
                                      </p:cBhvr>
                                      <p:to>
                                        <p:strVal val="visible"/>
                                      </p:to>
                                    </p:set>
                                    <p:anim calcmode="lin" valueType="num">
                                      <p:cBhvr additive="base">
                                        <p:cTn id="7" dur="500" fill="hold"/>
                                        <p:tgtEl>
                                          <p:spTgt spid="552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529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builtIn="1"/>
                                        </p:tgtEl>
                                      </p:cMediaNode>
                                    </p:audio>
                                  </p:sub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55299">
                                            <p:txEl>
                                              <p:pRg st="1" end="1"/>
                                            </p:txEl>
                                          </p:spTgt>
                                        </p:tgtEl>
                                        <p:attrNameLst>
                                          <p:attrName>style.visibility</p:attrName>
                                        </p:attrNameLst>
                                      </p:cBhvr>
                                      <p:to>
                                        <p:strVal val="visible"/>
                                      </p:to>
                                    </p:set>
                                    <p:anim calcmode="lin" valueType="num">
                                      <p:cBhvr additive="base">
                                        <p:cTn id="12" dur="500" fill="hold"/>
                                        <p:tgtEl>
                                          <p:spTgt spid="55299">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529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CAMERA.WAV" builtIn="1"/>
                                        </p:tgtEl>
                                      </p:cMediaNode>
                                    </p:audio>
                                  </p:sub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55299">
                                            <p:txEl>
                                              <p:pRg st="2" end="2"/>
                                            </p:txEl>
                                          </p:spTgt>
                                        </p:tgtEl>
                                        <p:attrNameLst>
                                          <p:attrName>style.visibility</p:attrName>
                                        </p:attrNameLst>
                                      </p:cBhvr>
                                      <p:to>
                                        <p:strVal val="visible"/>
                                      </p:to>
                                    </p:set>
                                    <p:anim calcmode="lin" valueType="num">
                                      <p:cBhvr additive="base">
                                        <p:cTn id="17" dur="500" fill="hold"/>
                                        <p:tgtEl>
                                          <p:spTgt spid="55299">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5299">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CAMERA.WAV" builtIn="1"/>
                                        </p:tgtEl>
                                      </p:cMediaNode>
                                    </p:audio>
                                  </p:subTnLst>
                                </p:cTn>
                              </p:par>
                            </p:childTnLst>
                          </p:cTn>
                        </p:par>
                        <p:par>
                          <p:cTn id="19" fill="hold">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55299">
                                            <p:txEl>
                                              <p:pRg st="3" end="3"/>
                                            </p:txEl>
                                          </p:spTgt>
                                        </p:tgtEl>
                                        <p:attrNameLst>
                                          <p:attrName>style.visibility</p:attrName>
                                        </p:attrNameLst>
                                      </p:cBhvr>
                                      <p:to>
                                        <p:strVal val="visible"/>
                                      </p:to>
                                    </p:set>
                                    <p:anim calcmode="lin" valueType="num">
                                      <p:cBhvr additive="base">
                                        <p:cTn id="22" dur="500" fill="hold"/>
                                        <p:tgtEl>
                                          <p:spTgt spid="55299">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55299">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2" name="CAMERA.WAV" builtIn="1"/>
                                        </p:tgtEl>
                                      </p:cMediaNode>
                                    </p:audio>
                                  </p:subTnLst>
                                </p:cTn>
                              </p:par>
                            </p:childTnLst>
                          </p:cTn>
                        </p:par>
                        <p:par>
                          <p:cTn id="24" fill="hold">
                            <p:stCondLst>
                              <p:cond delay="6000"/>
                            </p:stCondLst>
                            <p:childTnLst>
                              <p:par>
                                <p:cTn id="25" presetID="2" presetClass="entr" presetSubtype="8" fill="hold" grpId="0" nodeType="afterEffect">
                                  <p:stCondLst>
                                    <p:cond delay="1000"/>
                                  </p:stCondLst>
                                  <p:childTnLst>
                                    <p:set>
                                      <p:cBhvr>
                                        <p:cTn id="26" dur="1" fill="hold">
                                          <p:stCondLst>
                                            <p:cond delay="0"/>
                                          </p:stCondLst>
                                        </p:cTn>
                                        <p:tgtEl>
                                          <p:spTgt spid="55299">
                                            <p:txEl>
                                              <p:pRg st="4" end="4"/>
                                            </p:txEl>
                                          </p:spTgt>
                                        </p:tgtEl>
                                        <p:attrNameLst>
                                          <p:attrName>style.visibility</p:attrName>
                                        </p:attrNameLst>
                                      </p:cBhvr>
                                      <p:to>
                                        <p:strVal val="visible"/>
                                      </p:to>
                                    </p:set>
                                    <p:anim calcmode="lin" valueType="num">
                                      <p:cBhvr additive="base">
                                        <p:cTn id="27" dur="500" fill="hold"/>
                                        <p:tgtEl>
                                          <p:spTgt spid="55299">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5299">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CAMERA.WAV" builtIn="1"/>
                                        </p:tgtEl>
                                      </p:cMediaNode>
                                    </p:audio>
                                  </p:subTnLst>
                                </p:cTn>
                              </p:par>
                            </p:childTnLst>
                          </p:cTn>
                        </p:par>
                        <p:par>
                          <p:cTn id="29" fill="hold">
                            <p:stCondLst>
                              <p:cond delay="7500"/>
                            </p:stCondLst>
                            <p:childTnLst>
                              <p:par>
                                <p:cTn id="30" presetID="2" presetClass="entr" presetSubtype="8" fill="hold" grpId="0" nodeType="afterEffect">
                                  <p:stCondLst>
                                    <p:cond delay="1000"/>
                                  </p:stCondLst>
                                  <p:childTnLst>
                                    <p:set>
                                      <p:cBhvr>
                                        <p:cTn id="31" dur="1" fill="hold">
                                          <p:stCondLst>
                                            <p:cond delay="0"/>
                                          </p:stCondLst>
                                        </p:cTn>
                                        <p:tgtEl>
                                          <p:spTgt spid="55299">
                                            <p:txEl>
                                              <p:pRg st="5" end="5"/>
                                            </p:txEl>
                                          </p:spTgt>
                                        </p:tgtEl>
                                        <p:attrNameLst>
                                          <p:attrName>style.visibility</p:attrName>
                                        </p:attrNameLst>
                                      </p:cBhvr>
                                      <p:to>
                                        <p:strVal val="visible"/>
                                      </p:to>
                                    </p:set>
                                    <p:anim calcmode="lin" valueType="num">
                                      <p:cBhvr additive="base">
                                        <p:cTn id="32" dur="500" fill="hold"/>
                                        <p:tgtEl>
                                          <p:spTgt spid="55299">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55299">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2" name="CAMERA.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advAuto="100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solidFill>
                  <a:srgbClr val="CC3300"/>
                </a:solidFill>
              </a:rPr>
              <a:t>2. ELECTRICAL TRIP SYSTEM</a:t>
            </a:r>
            <a:endParaRPr lang="en-US" sz="3600" smtClean="0"/>
          </a:p>
        </p:txBody>
      </p:sp>
      <p:sp>
        <p:nvSpPr>
          <p:cNvPr id="56323" name="Rectangle 3"/>
          <p:cNvSpPr>
            <a:spLocks noGrp="1" noChangeArrowheads="1"/>
          </p:cNvSpPr>
          <p:nvPr>
            <p:ph idx="1"/>
          </p:nvPr>
        </p:nvSpPr>
        <p:spPr/>
        <p:txBody>
          <a:bodyPr/>
          <a:lstStyle/>
          <a:p>
            <a:pPr eaLnBrk="1" hangingPunct="1">
              <a:buFontTx/>
              <a:buChar char=" "/>
            </a:pPr>
            <a:r>
              <a:rPr lang="en-US" sz="2400" smtClean="0"/>
              <a:t>The turbine trip automatically under any of the following conditions. The initiating signal in each case actuates both the channels.</a:t>
            </a:r>
          </a:p>
          <a:p>
            <a:pPr eaLnBrk="1" hangingPunct="1">
              <a:buFontTx/>
              <a:buChar char=" "/>
            </a:pPr>
            <a:r>
              <a:rPr lang="en-US" sz="2400" smtClean="0"/>
              <a:t>1.Condensor pressure protection fsp &amp; vsp.</a:t>
            </a:r>
          </a:p>
          <a:p>
            <a:pPr eaLnBrk="1" hangingPunct="1">
              <a:buFontTx/>
              <a:buChar char=" "/>
            </a:pPr>
            <a:r>
              <a:rPr lang="en-US" sz="2400" smtClean="0"/>
              <a:t>2.Lube oil protection low.</a:t>
            </a:r>
          </a:p>
          <a:p>
            <a:pPr eaLnBrk="1" hangingPunct="1">
              <a:buFontTx/>
              <a:buChar char=" "/>
            </a:pPr>
            <a:r>
              <a:rPr lang="en-US" sz="2400" smtClean="0"/>
              <a:t>3.Fire protection operated.</a:t>
            </a:r>
          </a:p>
          <a:p>
            <a:pPr eaLnBrk="1" hangingPunct="1">
              <a:buFontTx/>
              <a:buChar char=" "/>
            </a:pPr>
            <a:r>
              <a:rPr lang="en-US" sz="2400" smtClean="0"/>
              <a:t>4.Hp exhaust pressure high.</a:t>
            </a:r>
          </a:p>
          <a:p>
            <a:pPr eaLnBrk="1" hangingPunct="1">
              <a:buFontTx/>
              <a:buChar char=" "/>
            </a:pPr>
            <a:r>
              <a:rPr lang="en-US" sz="2400" smtClean="0"/>
              <a:t>5.Axial shift very high.</a:t>
            </a:r>
          </a:p>
          <a:p>
            <a:pPr eaLnBrk="1" hangingPunct="1">
              <a:buFontTx/>
              <a:buChar char=" "/>
            </a:pPr>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56323">
                                            <p:txEl>
                                              <p:pRg st="0" end="0"/>
                                            </p:txEl>
                                          </p:spTgt>
                                        </p:tgtEl>
                                        <p:attrNameLst>
                                          <p:attrName>style.visibility</p:attrName>
                                        </p:attrNameLst>
                                      </p:cBhvr>
                                      <p:to>
                                        <p:strVal val="visible"/>
                                      </p:to>
                                    </p:set>
                                    <p:anim calcmode="lin" valueType="num">
                                      <p:cBhvr additive="base">
                                        <p:cTn id="7" dur="500" fill="hold"/>
                                        <p:tgtEl>
                                          <p:spTgt spid="563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632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TYPE.WAV" builtIn="1"/>
                                        </p:tgtEl>
                                      </p:cMediaNode>
                                    </p:audio>
                                  </p:sub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56323">
                                            <p:txEl>
                                              <p:pRg st="1" end="1"/>
                                            </p:txEl>
                                          </p:spTgt>
                                        </p:tgtEl>
                                        <p:attrNameLst>
                                          <p:attrName>style.visibility</p:attrName>
                                        </p:attrNameLst>
                                      </p:cBhvr>
                                      <p:to>
                                        <p:strVal val="visible"/>
                                      </p:to>
                                    </p:set>
                                    <p:anim calcmode="lin" valueType="num">
                                      <p:cBhvr additive="base">
                                        <p:cTn id="12" dur="500" fill="hold"/>
                                        <p:tgtEl>
                                          <p:spTgt spid="56323">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6323">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TYPE.WAV" builtIn="1"/>
                                        </p:tgtEl>
                                      </p:cMediaNode>
                                    </p:audio>
                                  </p:sub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56323">
                                            <p:txEl>
                                              <p:pRg st="2" end="2"/>
                                            </p:txEl>
                                          </p:spTgt>
                                        </p:tgtEl>
                                        <p:attrNameLst>
                                          <p:attrName>style.visibility</p:attrName>
                                        </p:attrNameLst>
                                      </p:cBhvr>
                                      <p:to>
                                        <p:strVal val="visible"/>
                                      </p:to>
                                    </p:set>
                                    <p:anim calcmode="lin" valueType="num">
                                      <p:cBhvr additive="base">
                                        <p:cTn id="17" dur="500" fill="hold"/>
                                        <p:tgtEl>
                                          <p:spTgt spid="5632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632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TYPE.WAV" builtIn="1"/>
                                        </p:tgtEl>
                                      </p:cMediaNode>
                                    </p:audio>
                                  </p:subTnLst>
                                </p:cTn>
                              </p:par>
                            </p:childTnLst>
                          </p:cTn>
                        </p:par>
                        <p:par>
                          <p:cTn id="19" fill="hold">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56323">
                                            <p:txEl>
                                              <p:pRg st="3" end="3"/>
                                            </p:txEl>
                                          </p:spTgt>
                                        </p:tgtEl>
                                        <p:attrNameLst>
                                          <p:attrName>style.visibility</p:attrName>
                                        </p:attrNameLst>
                                      </p:cBhvr>
                                      <p:to>
                                        <p:strVal val="visible"/>
                                      </p:to>
                                    </p:set>
                                    <p:anim calcmode="lin" valueType="num">
                                      <p:cBhvr additive="base">
                                        <p:cTn id="22" dur="500" fill="hold"/>
                                        <p:tgtEl>
                                          <p:spTgt spid="56323">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56323">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2" name="TYPE.WAV" builtIn="1"/>
                                        </p:tgtEl>
                                      </p:cMediaNode>
                                    </p:audio>
                                  </p:subTnLst>
                                </p:cTn>
                              </p:par>
                            </p:childTnLst>
                          </p:cTn>
                        </p:par>
                        <p:par>
                          <p:cTn id="24" fill="hold">
                            <p:stCondLst>
                              <p:cond delay="6000"/>
                            </p:stCondLst>
                            <p:childTnLst>
                              <p:par>
                                <p:cTn id="25" presetID="2" presetClass="entr" presetSubtype="8" fill="hold" grpId="0" nodeType="afterEffect">
                                  <p:stCondLst>
                                    <p:cond delay="1000"/>
                                  </p:stCondLst>
                                  <p:childTnLst>
                                    <p:set>
                                      <p:cBhvr>
                                        <p:cTn id="26" dur="1" fill="hold">
                                          <p:stCondLst>
                                            <p:cond delay="0"/>
                                          </p:stCondLst>
                                        </p:cTn>
                                        <p:tgtEl>
                                          <p:spTgt spid="56323">
                                            <p:txEl>
                                              <p:pRg st="4" end="4"/>
                                            </p:txEl>
                                          </p:spTgt>
                                        </p:tgtEl>
                                        <p:attrNameLst>
                                          <p:attrName>style.visibility</p:attrName>
                                        </p:attrNameLst>
                                      </p:cBhvr>
                                      <p:to>
                                        <p:strVal val="visible"/>
                                      </p:to>
                                    </p:set>
                                    <p:anim calcmode="lin" valueType="num">
                                      <p:cBhvr additive="base">
                                        <p:cTn id="27" dur="500" fill="hold"/>
                                        <p:tgtEl>
                                          <p:spTgt spid="5632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632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TYPE.WAV" builtIn="1"/>
                                        </p:tgtEl>
                                      </p:cMediaNode>
                                    </p:audio>
                                  </p:subTnLst>
                                </p:cTn>
                              </p:par>
                            </p:childTnLst>
                          </p:cTn>
                        </p:par>
                        <p:par>
                          <p:cTn id="29" fill="hold">
                            <p:stCondLst>
                              <p:cond delay="7500"/>
                            </p:stCondLst>
                            <p:childTnLst>
                              <p:par>
                                <p:cTn id="30" presetID="2" presetClass="entr" presetSubtype="8" fill="hold" grpId="0" nodeType="afterEffect">
                                  <p:stCondLst>
                                    <p:cond delay="1000"/>
                                  </p:stCondLst>
                                  <p:childTnLst>
                                    <p:set>
                                      <p:cBhvr>
                                        <p:cTn id="31" dur="1" fill="hold">
                                          <p:stCondLst>
                                            <p:cond delay="0"/>
                                          </p:stCondLst>
                                        </p:cTn>
                                        <p:tgtEl>
                                          <p:spTgt spid="56323">
                                            <p:txEl>
                                              <p:pRg st="5" end="5"/>
                                            </p:txEl>
                                          </p:spTgt>
                                        </p:tgtEl>
                                        <p:attrNameLst>
                                          <p:attrName>style.visibility</p:attrName>
                                        </p:attrNameLst>
                                      </p:cBhvr>
                                      <p:to>
                                        <p:strVal val="visible"/>
                                      </p:to>
                                    </p:set>
                                    <p:anim calcmode="lin" valueType="num">
                                      <p:cBhvr additive="base">
                                        <p:cTn id="32" dur="500" fill="hold"/>
                                        <p:tgtEl>
                                          <p:spTgt spid="56323">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56323">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2" name="TYP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autoUpdateAnimBg="0" advAuto="100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p:txBody>
          <a:bodyPr/>
          <a:lstStyle/>
          <a:p>
            <a:pPr eaLnBrk="1" hangingPunct="1">
              <a:buFontTx/>
              <a:buChar char=" "/>
            </a:pPr>
            <a:r>
              <a:rPr lang="en-US" sz="2400" smtClean="0"/>
              <a:t>6.Hpt/ipt top-bottom temp high.</a:t>
            </a:r>
          </a:p>
          <a:p>
            <a:pPr eaLnBrk="1" hangingPunct="1">
              <a:buFontTx/>
              <a:buChar char=" "/>
            </a:pPr>
            <a:r>
              <a:rPr lang="en-US" sz="2400" smtClean="0"/>
              <a:t>7.Tg bearing metal temp very high.</a:t>
            </a:r>
          </a:p>
          <a:p>
            <a:pPr eaLnBrk="1" hangingPunct="1">
              <a:buFontTx/>
              <a:buChar char=" "/>
            </a:pPr>
            <a:r>
              <a:rPr lang="en-US" sz="2400" smtClean="0"/>
              <a:t>8.Turbine trip switch operated.</a:t>
            </a:r>
          </a:p>
          <a:p>
            <a:pPr eaLnBrk="1" hangingPunct="1">
              <a:buFontTx/>
              <a:buChar char=" "/>
            </a:pPr>
            <a:r>
              <a:rPr lang="en-US" sz="2400" smtClean="0"/>
              <a:t>9.Trip command initiated from atrs.</a:t>
            </a:r>
          </a:p>
          <a:p>
            <a:pPr eaLnBrk="1" hangingPunct="1">
              <a:buFontTx/>
              <a:buChar char=" "/>
            </a:pPr>
            <a:r>
              <a:rPr lang="en-US" sz="2400" smtClean="0"/>
              <a:t>10.Trip command from gen mechanical protection.</a:t>
            </a:r>
          </a:p>
          <a:p>
            <a:pPr eaLnBrk="1" hangingPunct="1">
              <a:buFontTx/>
              <a:buChar char=" "/>
            </a:pPr>
            <a:r>
              <a:rPr lang="en-US" sz="2400" smtClean="0"/>
              <a:t>11.Generator protection or master fuel trip relay energised.</a:t>
            </a:r>
          </a:p>
          <a:p>
            <a:pPr eaLnBrk="1" hangingPunct="1">
              <a:buFontTx/>
              <a:buChar char=" "/>
            </a:pPr>
            <a:r>
              <a:rPr lang="en-US" sz="2400" smtClean="0"/>
              <a:t>12.Isolation of generator from grid.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additive="base">
                                        <p:cTn id="7" dur="500" fill="hold"/>
                                        <p:tgtEl>
                                          <p:spTgt spid="573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3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TYPE.WAV" builtIn="1"/>
                                        </p:tgtEl>
                                      </p:cMediaNode>
                                    </p:audio>
                                  </p:sub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57347">
                                            <p:txEl>
                                              <p:pRg st="1" end="1"/>
                                            </p:txEl>
                                          </p:spTgt>
                                        </p:tgtEl>
                                        <p:attrNameLst>
                                          <p:attrName>style.visibility</p:attrName>
                                        </p:attrNameLst>
                                      </p:cBhvr>
                                      <p:to>
                                        <p:strVal val="visible"/>
                                      </p:to>
                                    </p:set>
                                    <p:anim calcmode="lin" valueType="num">
                                      <p:cBhvr additive="base">
                                        <p:cTn id="12" dur="500" fill="hold"/>
                                        <p:tgtEl>
                                          <p:spTgt spid="5734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734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TYPE.WAV" builtIn="1"/>
                                        </p:tgtEl>
                                      </p:cMediaNode>
                                    </p:audio>
                                  </p:sub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57347">
                                            <p:txEl>
                                              <p:pRg st="2" end="2"/>
                                            </p:txEl>
                                          </p:spTgt>
                                        </p:tgtEl>
                                        <p:attrNameLst>
                                          <p:attrName>style.visibility</p:attrName>
                                        </p:attrNameLst>
                                      </p:cBhvr>
                                      <p:to>
                                        <p:strVal val="visible"/>
                                      </p:to>
                                    </p:set>
                                    <p:anim calcmode="lin" valueType="num">
                                      <p:cBhvr additive="base">
                                        <p:cTn id="17" dur="500" fill="hold"/>
                                        <p:tgtEl>
                                          <p:spTgt spid="5734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734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TYPE.WAV" builtIn="1"/>
                                        </p:tgtEl>
                                      </p:cMediaNode>
                                    </p:audio>
                                  </p:subTnLst>
                                </p:cTn>
                              </p:par>
                            </p:childTnLst>
                          </p:cTn>
                        </p:par>
                        <p:par>
                          <p:cTn id="19" fill="hold">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57347">
                                            <p:txEl>
                                              <p:pRg st="3" end="3"/>
                                            </p:txEl>
                                          </p:spTgt>
                                        </p:tgtEl>
                                        <p:attrNameLst>
                                          <p:attrName>style.visibility</p:attrName>
                                        </p:attrNameLst>
                                      </p:cBhvr>
                                      <p:to>
                                        <p:strVal val="visible"/>
                                      </p:to>
                                    </p:set>
                                    <p:anim calcmode="lin" valueType="num">
                                      <p:cBhvr additive="base">
                                        <p:cTn id="22" dur="500" fill="hold"/>
                                        <p:tgtEl>
                                          <p:spTgt spid="57347">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5734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2" name="TYPE.WAV" builtIn="1"/>
                                        </p:tgtEl>
                                      </p:cMediaNode>
                                    </p:audio>
                                  </p:subTnLst>
                                </p:cTn>
                              </p:par>
                            </p:childTnLst>
                          </p:cTn>
                        </p:par>
                        <p:par>
                          <p:cTn id="24" fill="hold">
                            <p:stCondLst>
                              <p:cond delay="6000"/>
                            </p:stCondLst>
                            <p:childTnLst>
                              <p:par>
                                <p:cTn id="25" presetID="2" presetClass="entr" presetSubtype="8" fill="hold" grpId="0" nodeType="afterEffect">
                                  <p:stCondLst>
                                    <p:cond delay="1000"/>
                                  </p:stCondLst>
                                  <p:childTnLst>
                                    <p:set>
                                      <p:cBhvr>
                                        <p:cTn id="26" dur="1" fill="hold">
                                          <p:stCondLst>
                                            <p:cond delay="0"/>
                                          </p:stCondLst>
                                        </p:cTn>
                                        <p:tgtEl>
                                          <p:spTgt spid="57347">
                                            <p:txEl>
                                              <p:pRg st="4" end="4"/>
                                            </p:txEl>
                                          </p:spTgt>
                                        </p:tgtEl>
                                        <p:attrNameLst>
                                          <p:attrName>style.visibility</p:attrName>
                                        </p:attrNameLst>
                                      </p:cBhvr>
                                      <p:to>
                                        <p:strVal val="visible"/>
                                      </p:to>
                                    </p:set>
                                    <p:anim calcmode="lin" valueType="num">
                                      <p:cBhvr additive="base">
                                        <p:cTn id="27" dur="500" fill="hold"/>
                                        <p:tgtEl>
                                          <p:spTgt spid="57347">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734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TYPE.WAV" builtIn="1"/>
                                        </p:tgtEl>
                                      </p:cMediaNode>
                                    </p:audio>
                                  </p:subTnLst>
                                </p:cTn>
                              </p:par>
                            </p:childTnLst>
                          </p:cTn>
                        </p:par>
                        <p:par>
                          <p:cTn id="29" fill="hold">
                            <p:stCondLst>
                              <p:cond delay="7500"/>
                            </p:stCondLst>
                            <p:childTnLst>
                              <p:par>
                                <p:cTn id="30" presetID="2" presetClass="entr" presetSubtype="8" fill="hold" grpId="0" nodeType="afterEffect">
                                  <p:stCondLst>
                                    <p:cond delay="1000"/>
                                  </p:stCondLst>
                                  <p:childTnLst>
                                    <p:set>
                                      <p:cBhvr>
                                        <p:cTn id="31" dur="1" fill="hold">
                                          <p:stCondLst>
                                            <p:cond delay="0"/>
                                          </p:stCondLst>
                                        </p:cTn>
                                        <p:tgtEl>
                                          <p:spTgt spid="57347">
                                            <p:txEl>
                                              <p:pRg st="5" end="5"/>
                                            </p:txEl>
                                          </p:spTgt>
                                        </p:tgtEl>
                                        <p:attrNameLst>
                                          <p:attrName>style.visibility</p:attrName>
                                        </p:attrNameLst>
                                      </p:cBhvr>
                                      <p:to>
                                        <p:strVal val="visible"/>
                                      </p:to>
                                    </p:set>
                                    <p:anim calcmode="lin" valueType="num">
                                      <p:cBhvr additive="base">
                                        <p:cTn id="32" dur="500" fill="hold"/>
                                        <p:tgtEl>
                                          <p:spTgt spid="57347">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57347">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2" name="TYPE.WAV" builtIn="1"/>
                                        </p:tgtEl>
                                      </p:cMediaNode>
                                    </p:audio>
                                  </p:subTnLst>
                                </p:cTn>
                              </p:par>
                            </p:childTnLst>
                          </p:cTn>
                        </p:par>
                        <p:par>
                          <p:cTn id="34" fill="hold">
                            <p:stCondLst>
                              <p:cond delay="9000"/>
                            </p:stCondLst>
                            <p:childTnLst>
                              <p:par>
                                <p:cTn id="35" presetID="2" presetClass="entr" presetSubtype="8" fill="hold" grpId="0" nodeType="afterEffect">
                                  <p:stCondLst>
                                    <p:cond delay="1000"/>
                                  </p:stCondLst>
                                  <p:childTnLst>
                                    <p:set>
                                      <p:cBhvr>
                                        <p:cTn id="36" dur="1" fill="hold">
                                          <p:stCondLst>
                                            <p:cond delay="0"/>
                                          </p:stCondLst>
                                        </p:cTn>
                                        <p:tgtEl>
                                          <p:spTgt spid="57347">
                                            <p:txEl>
                                              <p:pRg st="6" end="6"/>
                                            </p:txEl>
                                          </p:spTgt>
                                        </p:tgtEl>
                                        <p:attrNameLst>
                                          <p:attrName>style.visibility</p:attrName>
                                        </p:attrNameLst>
                                      </p:cBhvr>
                                      <p:to>
                                        <p:strVal val="visible"/>
                                      </p:to>
                                    </p:set>
                                    <p:anim calcmode="lin" valueType="num">
                                      <p:cBhvr additive="base">
                                        <p:cTn id="37" dur="500" fill="hold"/>
                                        <p:tgtEl>
                                          <p:spTgt spid="57347">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7347">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TYP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autoUpdateAnimBg="0" advAuto="100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solidFill>
                  <a:srgbClr val="CC3300"/>
                </a:solidFill>
              </a:rPr>
              <a:t>1</a:t>
            </a:r>
            <a:r>
              <a:rPr lang="en-US" smtClean="0"/>
              <a:t>.</a:t>
            </a:r>
            <a:r>
              <a:rPr lang="en-US" smtClean="0">
                <a:solidFill>
                  <a:srgbClr val="CC3300"/>
                </a:solidFill>
              </a:rPr>
              <a:t>SUB-GROUP SAFETY DEVICES</a:t>
            </a:r>
            <a:endParaRPr lang="en-US" smtClean="0"/>
          </a:p>
        </p:txBody>
      </p:sp>
      <p:sp>
        <p:nvSpPr>
          <p:cNvPr id="59395" name="Rectangle 3"/>
          <p:cNvSpPr>
            <a:spLocks noGrp="1" noChangeArrowheads="1"/>
          </p:cNvSpPr>
          <p:nvPr>
            <p:ph idx="1"/>
          </p:nvPr>
        </p:nvSpPr>
        <p:spPr/>
        <p:txBody>
          <a:bodyPr/>
          <a:lstStyle/>
          <a:p>
            <a:pPr eaLnBrk="1" hangingPunct="1"/>
            <a:r>
              <a:rPr lang="en-US" sz="2000" smtClean="0"/>
              <a:t>The automatic turbine tester for the safety devices consists of the following sub tests:                 </a:t>
            </a:r>
          </a:p>
          <a:p>
            <a:pPr eaLnBrk="1" hangingPunct="1">
              <a:buFont typeface="Arial" charset="0"/>
              <a:buNone/>
            </a:pPr>
            <a:r>
              <a:rPr lang="en-US" sz="2000" smtClean="0"/>
              <a:t>      1.Remote trip device-1.                                                                    </a:t>
            </a:r>
          </a:p>
          <a:p>
            <a:pPr eaLnBrk="1" hangingPunct="1">
              <a:buFont typeface="Arial" charset="0"/>
              <a:buNone/>
            </a:pPr>
            <a:r>
              <a:rPr lang="en-US" sz="2000" smtClean="0"/>
              <a:t>      2.Remote trip device-2.                                                                 </a:t>
            </a:r>
          </a:p>
          <a:p>
            <a:pPr eaLnBrk="1" hangingPunct="1">
              <a:buFont typeface="Arial" charset="0"/>
              <a:buNone/>
            </a:pPr>
            <a:r>
              <a:rPr lang="en-US" sz="2000" smtClean="0"/>
              <a:t>      3.Overspeed trip device -1.                                                           </a:t>
            </a:r>
          </a:p>
          <a:p>
            <a:pPr eaLnBrk="1" hangingPunct="1">
              <a:buFont typeface="Arial" charset="0"/>
              <a:buNone/>
            </a:pPr>
            <a:r>
              <a:rPr lang="en-US" sz="2000" smtClean="0"/>
              <a:t>      4.Overspeed trip device -2 .                                                         </a:t>
            </a:r>
          </a:p>
          <a:p>
            <a:pPr eaLnBrk="1" hangingPunct="1">
              <a:buFont typeface="Arial" charset="0"/>
              <a:buNone/>
            </a:pPr>
            <a:r>
              <a:rPr lang="en-US" sz="2000" smtClean="0"/>
              <a:t>      5.Low vacuum trip device.                                                          </a:t>
            </a:r>
          </a:p>
          <a:p>
            <a:pPr eaLnBrk="1" hangingPunct="1">
              <a:buFont typeface="Arial" charset="0"/>
              <a:buNone/>
            </a:pPr>
            <a:r>
              <a:rPr lang="en-US" sz="2000" smtClean="0"/>
              <a:t>      </a:t>
            </a:r>
            <a:r>
              <a:rPr lang="en-US" sz="1800" smtClean="0"/>
              <a:t>During normal trip the safety devices close the stop valves of hp &amp; ip, via the tripping devices. The remote trip solenoid valves 1&amp;2 actuate the tripping devices by stopping the supply of control fluid to them and opening the trip fluid circuit to drain simultaneously. All other tripping devices by opening the auxiliary trip fluid circuit to drain.</a:t>
            </a:r>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59395">
                                            <p:txEl>
                                              <p:pRg st="0" end="0"/>
                                            </p:txEl>
                                          </p:spTgt>
                                        </p:tgtEl>
                                        <p:attrNameLst>
                                          <p:attrName>style.visibility</p:attrName>
                                        </p:attrNameLst>
                                      </p:cBhvr>
                                      <p:to>
                                        <p:strVal val="visible"/>
                                      </p:to>
                                    </p:set>
                                    <p:anim calcmode="lin" valueType="num">
                                      <p:cBhvr additive="base">
                                        <p:cTn id="7" dur="500" fill="hold"/>
                                        <p:tgtEl>
                                          <p:spTgt spid="593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939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builtIn="1"/>
                                        </p:tgtEl>
                                      </p:cMediaNode>
                                    </p:audio>
                                  </p:subTnLst>
                                </p:cTn>
                              </p:par>
                            </p:childTnLst>
                          </p:cTn>
                        </p:par>
                        <p:par>
                          <p:cTn id="9" fill="hold">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59395">
                                            <p:txEl>
                                              <p:pRg st="1" end="1"/>
                                            </p:txEl>
                                          </p:spTgt>
                                        </p:tgtEl>
                                        <p:attrNameLst>
                                          <p:attrName>style.visibility</p:attrName>
                                        </p:attrNameLst>
                                      </p:cBhvr>
                                      <p:to>
                                        <p:strVal val="visible"/>
                                      </p:to>
                                    </p:set>
                                    <p:anim calcmode="lin" valueType="num">
                                      <p:cBhvr additive="base">
                                        <p:cTn id="12" dur="500" fill="hold"/>
                                        <p:tgtEl>
                                          <p:spTgt spid="59395">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939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CAMERA.WAV" builtIn="1"/>
                                        </p:tgtEl>
                                      </p:cMediaNode>
                                    </p:audio>
                                  </p:sub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59395">
                                            <p:txEl>
                                              <p:pRg st="2" end="2"/>
                                            </p:txEl>
                                          </p:spTgt>
                                        </p:tgtEl>
                                        <p:attrNameLst>
                                          <p:attrName>style.visibility</p:attrName>
                                        </p:attrNameLst>
                                      </p:cBhvr>
                                      <p:to>
                                        <p:strVal val="visible"/>
                                      </p:to>
                                    </p:set>
                                    <p:anim calcmode="lin" valueType="num">
                                      <p:cBhvr additive="base">
                                        <p:cTn id="17" dur="500" fill="hold"/>
                                        <p:tgtEl>
                                          <p:spTgt spid="5939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939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CAMERA.WAV" builtIn="1"/>
                                        </p:tgtEl>
                                      </p:cMediaNode>
                                    </p:audio>
                                  </p:subTnLst>
                                </p:cTn>
                              </p:par>
                            </p:childTnLst>
                          </p:cTn>
                        </p:par>
                        <p:par>
                          <p:cTn id="19" fill="hold">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59395">
                                            <p:txEl>
                                              <p:pRg st="3" end="3"/>
                                            </p:txEl>
                                          </p:spTgt>
                                        </p:tgtEl>
                                        <p:attrNameLst>
                                          <p:attrName>style.visibility</p:attrName>
                                        </p:attrNameLst>
                                      </p:cBhvr>
                                      <p:to>
                                        <p:strVal val="visible"/>
                                      </p:to>
                                    </p:set>
                                    <p:anim calcmode="lin" valueType="num">
                                      <p:cBhvr additive="base">
                                        <p:cTn id="22" dur="500" fill="hold"/>
                                        <p:tgtEl>
                                          <p:spTgt spid="59395">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5939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2" name="CAMERA.WAV" builtIn="1"/>
                                        </p:tgtEl>
                                      </p:cMediaNode>
                                    </p:audio>
                                  </p:subTnLst>
                                </p:cTn>
                              </p:par>
                            </p:childTnLst>
                          </p:cTn>
                        </p:par>
                        <p:par>
                          <p:cTn id="24" fill="hold">
                            <p:stCondLst>
                              <p:cond delay="6000"/>
                            </p:stCondLst>
                            <p:childTnLst>
                              <p:par>
                                <p:cTn id="25" presetID="2" presetClass="entr" presetSubtype="8" fill="hold" grpId="0" nodeType="afterEffect">
                                  <p:stCondLst>
                                    <p:cond delay="1000"/>
                                  </p:stCondLst>
                                  <p:childTnLst>
                                    <p:set>
                                      <p:cBhvr>
                                        <p:cTn id="26" dur="1" fill="hold">
                                          <p:stCondLst>
                                            <p:cond delay="0"/>
                                          </p:stCondLst>
                                        </p:cTn>
                                        <p:tgtEl>
                                          <p:spTgt spid="59395">
                                            <p:txEl>
                                              <p:pRg st="4" end="4"/>
                                            </p:txEl>
                                          </p:spTgt>
                                        </p:tgtEl>
                                        <p:attrNameLst>
                                          <p:attrName>style.visibility</p:attrName>
                                        </p:attrNameLst>
                                      </p:cBhvr>
                                      <p:to>
                                        <p:strVal val="visible"/>
                                      </p:to>
                                    </p:set>
                                    <p:anim calcmode="lin" valueType="num">
                                      <p:cBhvr additive="base">
                                        <p:cTn id="27" dur="500" fill="hold"/>
                                        <p:tgtEl>
                                          <p:spTgt spid="59395">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9395">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2" name="CAMERA.WAV" builtIn="1"/>
                                        </p:tgtEl>
                                      </p:cMediaNode>
                                    </p:audio>
                                  </p:subTnLst>
                                </p:cTn>
                              </p:par>
                            </p:childTnLst>
                          </p:cTn>
                        </p:par>
                        <p:par>
                          <p:cTn id="29" fill="hold">
                            <p:stCondLst>
                              <p:cond delay="7500"/>
                            </p:stCondLst>
                            <p:childTnLst>
                              <p:par>
                                <p:cTn id="30" presetID="2" presetClass="entr" presetSubtype="8" fill="hold" grpId="0" nodeType="afterEffect">
                                  <p:stCondLst>
                                    <p:cond delay="1000"/>
                                  </p:stCondLst>
                                  <p:childTnLst>
                                    <p:set>
                                      <p:cBhvr>
                                        <p:cTn id="31" dur="1" fill="hold">
                                          <p:stCondLst>
                                            <p:cond delay="0"/>
                                          </p:stCondLst>
                                        </p:cTn>
                                        <p:tgtEl>
                                          <p:spTgt spid="59395">
                                            <p:txEl>
                                              <p:pRg st="5" end="5"/>
                                            </p:txEl>
                                          </p:spTgt>
                                        </p:tgtEl>
                                        <p:attrNameLst>
                                          <p:attrName>style.visibility</p:attrName>
                                        </p:attrNameLst>
                                      </p:cBhvr>
                                      <p:to>
                                        <p:strVal val="visible"/>
                                      </p:to>
                                    </p:set>
                                    <p:anim calcmode="lin" valueType="num">
                                      <p:cBhvr additive="base">
                                        <p:cTn id="32" dur="500" fill="hold"/>
                                        <p:tgtEl>
                                          <p:spTgt spid="59395">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59395">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2" name="CAMERA.WAV" builtIn="1"/>
                                        </p:tgtEl>
                                      </p:cMediaNode>
                                    </p:audio>
                                  </p:subTnLst>
                                </p:cTn>
                              </p:par>
                            </p:childTnLst>
                          </p:cTn>
                        </p:par>
                        <p:par>
                          <p:cTn id="34" fill="hold">
                            <p:stCondLst>
                              <p:cond delay="9000"/>
                            </p:stCondLst>
                            <p:childTnLst>
                              <p:par>
                                <p:cTn id="35" presetID="2" presetClass="entr" presetSubtype="8" fill="hold" grpId="0" nodeType="afterEffect">
                                  <p:stCondLst>
                                    <p:cond delay="1000"/>
                                  </p:stCondLst>
                                  <p:childTnLst>
                                    <p:set>
                                      <p:cBhvr>
                                        <p:cTn id="36" dur="1" fill="hold">
                                          <p:stCondLst>
                                            <p:cond delay="0"/>
                                          </p:stCondLst>
                                        </p:cTn>
                                        <p:tgtEl>
                                          <p:spTgt spid="59395">
                                            <p:txEl>
                                              <p:pRg st="6" end="6"/>
                                            </p:txEl>
                                          </p:spTgt>
                                        </p:tgtEl>
                                        <p:attrNameLst>
                                          <p:attrName>style.visibility</p:attrName>
                                        </p:attrNameLst>
                                      </p:cBhvr>
                                      <p:to>
                                        <p:strVal val="visible"/>
                                      </p:to>
                                    </p:set>
                                    <p:anim calcmode="lin" valueType="num">
                                      <p:cBhvr additive="base">
                                        <p:cTn id="37" dur="500" fill="hold"/>
                                        <p:tgtEl>
                                          <p:spTgt spid="59395">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9395">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CAMERA.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advAuto="100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solidFill>
                  <a:srgbClr val="CC3300"/>
                </a:solidFill>
              </a:rPr>
              <a:t>2.SUB-GROUP HP/IP VALVES</a:t>
            </a:r>
            <a:endParaRPr lang="en-US" smtClean="0"/>
          </a:p>
        </p:txBody>
      </p:sp>
      <p:sp>
        <p:nvSpPr>
          <p:cNvPr id="60419" name="Rectangle 3"/>
          <p:cNvSpPr>
            <a:spLocks noGrp="1" noChangeArrowheads="1"/>
          </p:cNvSpPr>
          <p:nvPr>
            <p:ph idx="1"/>
          </p:nvPr>
        </p:nvSpPr>
        <p:spPr/>
        <p:txBody>
          <a:bodyPr/>
          <a:lstStyle/>
          <a:p>
            <a:pPr eaLnBrk="1" hangingPunct="1"/>
            <a:r>
              <a:rPr lang="en-US" sz="2000" smtClean="0"/>
              <a:t>The stop and control valves are the final control elements of the safety devices and hence their serviveability is just as important as that of safety  devices themselves.The testing of these valves in conjuction with the safety devices ensures that all elements, which must operate if an emergency trip is initiated, has been fully tested for seviceability. There are two combined hp stop valves and control valves and two combined ip stop valves and control valves.      </a:t>
            </a:r>
          </a:p>
          <a:p>
            <a:pPr eaLnBrk="1" hangingPunct="1">
              <a:buFont typeface="Arial" charset="0"/>
              <a:buNone/>
            </a:pPr>
            <a:r>
              <a:rPr lang="en-US" sz="2000" smtClean="0"/>
              <a:t>       1.Hpcv-1.                                                                                                               2.Hpcv-2.                                                                                                                 3.Ipcv-1.                                                                                                                4.Ipcv-2.</a:t>
            </a:r>
            <a:r>
              <a:rPr lang="en-US" sz="180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afterEffect">
                                  <p:stCondLst>
                                    <p:cond delay="1000"/>
                                  </p:stCondLst>
                                  <p:childTnLst>
                                    <p:set>
                                      <p:cBhvr>
                                        <p:cTn id="6" dur="1" fill="hold">
                                          <p:stCondLst>
                                            <p:cond delay="0"/>
                                          </p:stCondLst>
                                        </p:cTn>
                                        <p:tgtEl>
                                          <p:spTgt spid="60419">
                                            <p:txEl>
                                              <p:pRg st="0" end="0"/>
                                            </p:txEl>
                                          </p:spTgt>
                                        </p:tgtEl>
                                        <p:attrNameLst>
                                          <p:attrName>style.visibility</p:attrName>
                                        </p:attrNameLst>
                                      </p:cBhvr>
                                      <p:to>
                                        <p:strVal val="visible"/>
                                      </p:to>
                                    </p:set>
                                    <p:anim calcmode="lin" valueType="num">
                                      <p:cBhvr additive="base">
                                        <p:cTn id="7" dur="500" fill="hold"/>
                                        <p:tgtEl>
                                          <p:spTgt spid="604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0419">
                                            <p:txEl>
                                              <p:pRg st="0" end="0"/>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AMERA.WAV" builtIn="1"/>
                                        </p:tgtEl>
                                      </p:cMediaNode>
                                    </p:audio>
                                  </p:subTnLst>
                                </p:cTn>
                              </p:par>
                            </p:childTnLst>
                          </p:cTn>
                        </p:par>
                        <p:par>
                          <p:cTn id="9" fill="hold">
                            <p:stCondLst>
                              <p:cond delay="1500"/>
                            </p:stCondLst>
                            <p:childTnLst>
                              <p:par>
                                <p:cTn id="10" presetID="2" presetClass="entr" presetSubtype="12" fill="hold" grpId="0" nodeType="afterEffect">
                                  <p:stCondLst>
                                    <p:cond delay="1000"/>
                                  </p:stCondLst>
                                  <p:childTnLst>
                                    <p:set>
                                      <p:cBhvr>
                                        <p:cTn id="11" dur="1" fill="hold">
                                          <p:stCondLst>
                                            <p:cond delay="0"/>
                                          </p:stCondLst>
                                        </p:cTn>
                                        <p:tgtEl>
                                          <p:spTgt spid="60419">
                                            <p:txEl>
                                              <p:pRg st="1" end="1"/>
                                            </p:txEl>
                                          </p:spTgt>
                                        </p:tgtEl>
                                        <p:attrNameLst>
                                          <p:attrName>style.visibility</p:attrName>
                                        </p:attrNameLst>
                                      </p:cBhvr>
                                      <p:to>
                                        <p:strVal val="visible"/>
                                      </p:to>
                                    </p:set>
                                    <p:anim calcmode="lin" valueType="num">
                                      <p:cBhvr additive="base">
                                        <p:cTn id="12" dur="500" fill="hold"/>
                                        <p:tgtEl>
                                          <p:spTgt spid="60419">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0419">
                                            <p:txEl>
                                              <p:pRg st="1" end="1"/>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CAMERA.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advAuto="100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1197</TotalTime>
  <Words>651</Words>
  <Application>Microsoft PowerPoint</Application>
  <PresentationFormat>On-screen Show (4:3)</PresentationFormat>
  <Paragraphs>85</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Times New Roman</vt:lpstr>
      <vt:lpstr>Arial</vt:lpstr>
      <vt:lpstr>Calibri</vt:lpstr>
      <vt:lpstr>Wingdings</vt:lpstr>
      <vt:lpstr>Office Theme</vt:lpstr>
      <vt:lpstr>Slide 1</vt:lpstr>
      <vt:lpstr>STEAM TURBINE CONTROLS IMPLEMENTATION </vt:lpstr>
      <vt:lpstr>Slide 3</vt:lpstr>
      <vt:lpstr>TURBINE PROTECTION</vt:lpstr>
      <vt:lpstr>1.HYDRAULIC TRIP SYSTEM</vt:lpstr>
      <vt:lpstr>2. ELECTRICAL TRIP SYSTEM</vt:lpstr>
      <vt:lpstr>Slide 7</vt:lpstr>
      <vt:lpstr>1.SUB-GROUP SAFETY DEVICES</vt:lpstr>
      <vt:lpstr>2.SUB-GROUP HP/IP VALVES</vt:lpstr>
      <vt:lpstr>GAMP</vt:lpstr>
      <vt:lpstr>GENERATOR GAS DRYING</vt:lpstr>
      <vt:lpstr>GENERATOR PRIMARY WATER COOLING</vt:lpstr>
      <vt:lpstr>MECHANICAL GENERATOR PROTECTION</vt:lpstr>
      <vt:lpstr>SUGGESTIONS</vt:lpstr>
      <vt:lpstr>Slide 15</vt:lpstr>
    </vt:vector>
  </TitlesOfParts>
  <Company>bhel-edn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 PACKAGE DESCRIPTION</dc:title>
  <dc:creator>ggm</dc:creator>
  <cp:lastModifiedBy>sarath</cp:lastModifiedBy>
  <cp:revision>104</cp:revision>
  <dcterms:created xsi:type="dcterms:W3CDTF">2006-05-04T16:49:43Z</dcterms:created>
  <dcterms:modified xsi:type="dcterms:W3CDTF">2012-11-30T09:54:34Z</dcterms:modified>
</cp:coreProperties>
</file>