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99" r:id="rId2"/>
  </p:sldMasterIdLst>
  <p:notesMasterIdLst>
    <p:notesMasterId r:id="rId25"/>
  </p:notesMasterIdLst>
  <p:sldIdLst>
    <p:sldId id="256" r:id="rId3"/>
    <p:sldId id="282" r:id="rId4"/>
    <p:sldId id="261" r:id="rId5"/>
    <p:sldId id="284" r:id="rId6"/>
    <p:sldId id="280" r:id="rId7"/>
    <p:sldId id="281" r:id="rId8"/>
    <p:sldId id="263" r:id="rId9"/>
    <p:sldId id="264" r:id="rId10"/>
    <p:sldId id="265" r:id="rId11"/>
    <p:sldId id="266" r:id="rId12"/>
    <p:sldId id="285" r:id="rId13"/>
    <p:sldId id="267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  <p:sldId id="287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5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13971-798F-4817-B374-35B180DDFB28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DB644-66D7-4B12-AE10-EC09924D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8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6103951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5875351"/>
            <a:ext cx="9144000" cy="228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6248400"/>
            <a:ext cx="457200" cy="457200"/>
          </a:xfrm>
          <a:prstGeom prst="rect">
            <a:avLst/>
          </a:prstGeom>
          <a:noFill/>
        </p:spPr>
      </p:pic>
      <p:sp>
        <p:nvSpPr>
          <p:cNvPr id="5325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1133475"/>
            <a:ext cx="7772400" cy="854075"/>
          </a:xfrm>
        </p:spPr>
        <p:txBody>
          <a:bodyPr tIns="91440">
            <a:sp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1188" y="3138488"/>
            <a:ext cx="4648200" cy="488950"/>
          </a:xfrm>
        </p:spPr>
        <p:txBody>
          <a:bodyPr>
            <a:spAutoFit/>
          </a:bodyPr>
          <a:lstStyle>
            <a:lvl1pPr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608E3D-0FD9-410F-8616-C9BDFEB8F47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22618" y="6324600"/>
            <a:ext cx="344978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7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60710" y="6211866"/>
            <a:ext cx="3699164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635A2E-7EF3-448F-B6D7-41CA327637C5}" type="slidenum">
              <a:rPr lang="en-US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0"/>
            <a:ext cx="7772400" cy="677108"/>
          </a:xfrm>
        </p:spPr>
        <p:txBody>
          <a:bodyPr tIns="91440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650093" y="1109070"/>
            <a:ext cx="7545387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91440" rIns="45720" bIns="91440" numCol="1" anchor="t" anchorCtr="0" compatLnSpc="1">
            <a:prstTxWarp prst="textNoShape">
              <a:avLst/>
            </a:prstTxWarp>
          </a:bodyPr>
          <a:lstStyle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62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11/22/2012</a:t>
            </a:r>
            <a:endParaRPr lang="en-US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B98-DBB9-4A5C-B8E7-D824AFC6F2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9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08031B-36C2-4E3B-9290-DA08688E213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7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63" y="146050"/>
            <a:ext cx="715645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063" y="1371600"/>
            <a:ext cx="3895725" cy="4857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371600"/>
            <a:ext cx="3895725" cy="4857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33900" y="6324600"/>
            <a:ext cx="32385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72400" y="6324600"/>
            <a:ext cx="838200" cy="457200"/>
          </a:xfrm>
        </p:spPr>
        <p:txBody>
          <a:bodyPr/>
          <a:lstStyle>
            <a:lvl1pPr>
              <a:defRPr/>
            </a:lvl1pPr>
          </a:lstStyle>
          <a:p>
            <a:fld id="{6F522D12-792A-423C-9F06-788B40EB4C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461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11/22/2012</a:t>
            </a:r>
            <a:endParaRPr lang="en-US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88286-B5B5-4600-B09B-4565D5D5462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2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gray">
          <a:xfrm>
            <a:off x="0" y="0"/>
            <a:ext cx="9144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6103951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3236" y="6324600"/>
            <a:ext cx="36991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 i="1" dirty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324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8C6381-45B7-4CD9-AEDB-2BC9B382C620}" type="slidenum">
              <a:rPr lang="en-US" altLang="en-US" b="1" i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i="1" dirty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5875351"/>
            <a:ext cx="9144000" cy="228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5800" y="6248400"/>
            <a:ext cx="457200" cy="457200"/>
          </a:xfrm>
          <a:prstGeom prst="rect">
            <a:avLst/>
          </a:prstGeom>
          <a:noFill/>
        </p:spPr>
      </p:pic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6050"/>
            <a:ext cx="8001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0" rIns="4572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1413" y="1231900"/>
            <a:ext cx="7545387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91440" rIns="4572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32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M Sans Regular" pitchFamily="2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M Sans Regular" pitchFamily="2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M Sans Regular" pitchFamily="2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M Sans Regular" pitchFamily="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M Sans Regular" pitchFamily="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M Sans Regular" pitchFamily="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M Sans Regular" pitchFamily="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GM Sans Regular" pitchFamily="2" charset="0"/>
          <a:cs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85750" algn="l" rtl="0" fontAlgn="base">
        <a:spcBef>
          <a:spcPct val="50000"/>
        </a:spcBef>
        <a:spcAft>
          <a:spcPct val="0"/>
        </a:spcAft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742950" indent="-228600" algn="l" rtl="0" fontAlgn="base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85850" indent="-228600" algn="l" rtl="0" fontAlgn="base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1428750" indent="-228600" algn="l" rtl="0" fontAlgn="base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1885950" indent="-228600" algn="l" rtl="0" fontAlgn="base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343150" indent="-228600" algn="l" rtl="0" fontAlgn="base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2800350" indent="-228600" algn="l" rtl="0" fontAlgn="base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257550" indent="-228600" algn="l" rtl="0" fontAlgn="base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 i="1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8C6381-45B7-4CD9-AEDB-2BC9B382C620}" type="slidenum">
              <a:rPr lang="en-US" altLang="en-US" b="1" i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i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2708476"/>
            <a:ext cx="7970521" cy="644324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GMTCI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By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Tanushree Dalai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M110260EE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NITC,IPA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3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153400" cy="4038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For Global-A Electrical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Architecture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Testing &amp; Deployment of Product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Software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Electrical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Controls Engineering Process Improvement.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De-coupled Development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53400" cy="148486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ELECTRICAL SYSTEMS, CONTROLS &amp; SOFTWARE ENGINEERING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11/22/2012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WORKFLOW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77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4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ENGINE CONTROL UNIT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Working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Air/Fuel ratio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Control of ignition timing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Control of idle speed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Control of variable valve timing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Electronic valve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381000"/>
            <a:ext cx="8167744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ECU SCHEMATIC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3716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INSTRUMENT CLUSTER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001000" cy="354662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Gathers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displays data from various parts of the vehicle.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updates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appropriate gauge or indicator with the new value.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6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BODY CONTROL MODULE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038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Responsible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monitoring and controlling various electronic accessories 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Controls the power windows, power mirrors, air conditioning, immobilizer system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system,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central locking…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 application is controlling load drivers – actuating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relays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33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43944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SCHEMATIC OF BCM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6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SENSING &amp; DIAGNOSTIC MODULE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7848600" cy="4267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Detects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accelerations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akes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split-second decisions for deployment (of airbags) and non-deployment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events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Tracks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data on pre-deployment braking; engine speed; vehicle speed; percent throttle; seat belt use; and also records crash data. This can be retrieved from the event data recorder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EDR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79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TRANSMISSION CONTROL MODULE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464820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 parameters-</a:t>
            </a:r>
          </a:p>
          <a:p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Vehicle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speed sensor (VSS)</a:t>
            </a:r>
          </a:p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Wheel speed sensor (WSS)</a:t>
            </a: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Throttle position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sensor(TPS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Turbine speed sensor (TSS)</a:t>
            </a:r>
          </a:p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Transmission fluid Temperature sensor (TFT)</a:t>
            </a:r>
          </a:p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Kick down switch</a:t>
            </a:r>
          </a:p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Brake light switch</a:t>
            </a:r>
          </a:p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Traction Control System (TCS)</a:t>
            </a:r>
          </a:p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Cruise control module</a:t>
            </a:r>
          </a:p>
          <a:p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Inputs from other controllers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4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1295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TRANSMISSION CONTROL MODULE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/>
          <a:lstStyle/>
          <a:p>
            <a:pPr marL="6858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Output parameters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Shift lock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Shift solenoids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Pressure control solenoids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Torque converter clutch solenoid (TCC)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44" y="304800"/>
            <a:ext cx="3520887" cy="914400"/>
          </a:xfrm>
        </p:spPr>
        <p:txBody>
          <a:bodyPr>
            <a:normAutofit/>
          </a:bodyPr>
          <a:lstStyle/>
          <a:p>
            <a:pPr eaLnBrk="0" hangingPunct="0">
              <a:lnSpc>
                <a:spcPts val="2800"/>
              </a:lnSpc>
              <a:defRPr/>
            </a:pPr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GM IN INDIA</a:t>
            </a:r>
            <a:endParaRPr lang="en-US" altLang="ko-K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ndi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1" y="721106"/>
            <a:ext cx="4632513" cy="5303599"/>
          </a:xfrm>
          <a:prstGeom prst="rect">
            <a:avLst/>
          </a:prstGeom>
        </p:spPr>
      </p:pic>
      <p:sp>
        <p:nvSpPr>
          <p:cNvPr id="6" name="Freeform 3"/>
          <p:cNvSpPr>
            <a:spLocks/>
          </p:cNvSpPr>
          <p:nvPr/>
        </p:nvSpPr>
        <p:spPr bwMode="auto">
          <a:xfrm>
            <a:off x="5042644" y="4876800"/>
            <a:ext cx="259976" cy="2286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72" y="72"/>
              </a:cxn>
              <a:cxn ang="0">
                <a:pos x="0" y="72"/>
              </a:cxn>
              <a:cxn ang="0">
                <a:pos x="63" y="116"/>
              </a:cxn>
              <a:cxn ang="0">
                <a:pos x="39" y="188"/>
              </a:cxn>
              <a:cxn ang="0">
                <a:pos x="96" y="145"/>
              </a:cxn>
              <a:cxn ang="0">
                <a:pos x="154" y="188"/>
              </a:cxn>
              <a:cxn ang="0">
                <a:pos x="130" y="116"/>
              </a:cxn>
              <a:cxn ang="0">
                <a:pos x="192" y="72"/>
              </a:cxn>
              <a:cxn ang="0">
                <a:pos x="120" y="72"/>
              </a:cxn>
              <a:cxn ang="0">
                <a:pos x="96" y="0"/>
              </a:cxn>
            </a:cxnLst>
            <a:rect l="0" t="0" r="r" b="b"/>
            <a:pathLst>
              <a:path w="192" h="188">
                <a:moveTo>
                  <a:pt x="96" y="0"/>
                </a:moveTo>
                <a:lnTo>
                  <a:pt x="72" y="72"/>
                </a:lnTo>
                <a:lnTo>
                  <a:pt x="0" y="72"/>
                </a:lnTo>
                <a:lnTo>
                  <a:pt x="63" y="116"/>
                </a:lnTo>
                <a:lnTo>
                  <a:pt x="39" y="188"/>
                </a:lnTo>
                <a:lnTo>
                  <a:pt x="96" y="145"/>
                </a:lnTo>
                <a:lnTo>
                  <a:pt x="154" y="188"/>
                </a:lnTo>
                <a:lnTo>
                  <a:pt x="130" y="116"/>
                </a:lnTo>
                <a:lnTo>
                  <a:pt x="192" y="72"/>
                </a:lnTo>
                <a:lnTo>
                  <a:pt x="120" y="72"/>
                </a:lnTo>
                <a:lnTo>
                  <a:pt x="96" y="0"/>
                </a:lnTo>
                <a:close/>
              </a:path>
            </a:pathLst>
          </a:custGeom>
          <a:solidFill>
            <a:srgbClr val="FF0000"/>
          </a:solidFill>
          <a:ln w="14351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439764" y="3214624"/>
            <a:ext cx="355795" cy="296096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44" y="86"/>
              </a:cxn>
              <a:cxn ang="0">
                <a:pos x="0" y="86"/>
              </a:cxn>
              <a:cxn ang="0">
                <a:pos x="39" y="139"/>
              </a:cxn>
              <a:cxn ang="0">
                <a:pos x="24" y="221"/>
              </a:cxn>
              <a:cxn ang="0">
                <a:pos x="58" y="168"/>
              </a:cxn>
              <a:cxn ang="0">
                <a:pos x="92" y="221"/>
              </a:cxn>
              <a:cxn ang="0">
                <a:pos x="77" y="139"/>
              </a:cxn>
              <a:cxn ang="0">
                <a:pos x="116" y="86"/>
              </a:cxn>
              <a:cxn ang="0">
                <a:pos x="72" y="86"/>
              </a:cxn>
              <a:cxn ang="0">
                <a:pos x="58" y="0"/>
              </a:cxn>
            </a:cxnLst>
            <a:rect l="0" t="0" r="r" b="b"/>
            <a:pathLst>
              <a:path w="116" h="221">
                <a:moveTo>
                  <a:pt x="58" y="0"/>
                </a:moveTo>
                <a:lnTo>
                  <a:pt x="44" y="86"/>
                </a:lnTo>
                <a:lnTo>
                  <a:pt x="0" y="86"/>
                </a:lnTo>
                <a:lnTo>
                  <a:pt x="39" y="139"/>
                </a:lnTo>
                <a:lnTo>
                  <a:pt x="24" y="221"/>
                </a:lnTo>
                <a:lnTo>
                  <a:pt x="58" y="168"/>
                </a:lnTo>
                <a:lnTo>
                  <a:pt x="92" y="221"/>
                </a:lnTo>
                <a:lnTo>
                  <a:pt x="77" y="139"/>
                </a:lnTo>
                <a:lnTo>
                  <a:pt x="116" y="86"/>
                </a:lnTo>
                <a:lnTo>
                  <a:pt x="72" y="86"/>
                </a:lnTo>
                <a:lnTo>
                  <a:pt x="58" y="0"/>
                </a:lnTo>
                <a:close/>
              </a:path>
            </a:pathLst>
          </a:custGeom>
          <a:solidFill>
            <a:srgbClr val="FFFF00"/>
          </a:solidFill>
          <a:ln w="14288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5405714" y="2087879"/>
            <a:ext cx="268942" cy="242047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44" y="86"/>
              </a:cxn>
              <a:cxn ang="0">
                <a:pos x="0" y="86"/>
              </a:cxn>
              <a:cxn ang="0">
                <a:pos x="39" y="139"/>
              </a:cxn>
              <a:cxn ang="0">
                <a:pos x="24" y="221"/>
              </a:cxn>
              <a:cxn ang="0">
                <a:pos x="58" y="168"/>
              </a:cxn>
              <a:cxn ang="0">
                <a:pos x="92" y="221"/>
              </a:cxn>
              <a:cxn ang="0">
                <a:pos x="77" y="139"/>
              </a:cxn>
              <a:cxn ang="0">
                <a:pos x="116" y="86"/>
              </a:cxn>
              <a:cxn ang="0">
                <a:pos x="72" y="86"/>
              </a:cxn>
              <a:cxn ang="0">
                <a:pos x="58" y="0"/>
              </a:cxn>
            </a:cxnLst>
            <a:rect l="0" t="0" r="r" b="b"/>
            <a:pathLst>
              <a:path w="116" h="221">
                <a:moveTo>
                  <a:pt x="58" y="0"/>
                </a:moveTo>
                <a:lnTo>
                  <a:pt x="44" y="86"/>
                </a:lnTo>
                <a:lnTo>
                  <a:pt x="0" y="86"/>
                </a:lnTo>
                <a:lnTo>
                  <a:pt x="39" y="139"/>
                </a:lnTo>
                <a:lnTo>
                  <a:pt x="24" y="221"/>
                </a:lnTo>
                <a:lnTo>
                  <a:pt x="58" y="168"/>
                </a:lnTo>
                <a:lnTo>
                  <a:pt x="92" y="221"/>
                </a:lnTo>
                <a:lnTo>
                  <a:pt x="77" y="139"/>
                </a:lnTo>
                <a:lnTo>
                  <a:pt x="116" y="86"/>
                </a:lnTo>
                <a:lnTo>
                  <a:pt x="72" y="86"/>
                </a:lnTo>
                <a:lnTo>
                  <a:pt x="58" y="0"/>
                </a:lnTo>
                <a:close/>
              </a:path>
            </a:pathLst>
          </a:custGeom>
          <a:solidFill>
            <a:srgbClr val="FF6600"/>
          </a:solidFill>
          <a:ln w="14351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47800" y="3088213"/>
            <a:ext cx="138952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Tx/>
              <a:buFontTx/>
              <a:buNone/>
            </a:pPr>
            <a:r>
              <a:rPr lang="en-US" b="1" dirty="0" smtClean="0">
                <a:solidFill>
                  <a:srgbClr val="7030A0"/>
                </a:solidFill>
              </a:rPr>
              <a:t>Halol Plant</a:t>
            </a:r>
            <a:endParaRPr lang="en-US" b="1" dirty="0">
              <a:solidFill>
                <a:srgbClr val="7030A0"/>
              </a:solidFill>
            </a:endParaRPr>
          </a:p>
          <a:p>
            <a:pPr algn="r" eaLnBrk="0" hangingPunct="0">
              <a:lnSpc>
                <a:spcPct val="100000"/>
              </a:lnSpc>
              <a:buClrTx/>
              <a:buFontTx/>
              <a:buNone/>
            </a:pPr>
            <a:r>
              <a:rPr lang="en-US" sz="19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69575" y="4687669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GM Tech Centre Bangalore 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85800" y="1919084"/>
            <a:ext cx="2268068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lnSpc>
                <a:spcPct val="100000"/>
              </a:lnSpc>
              <a:buClrTx/>
              <a:buFontTx/>
              <a:buNone/>
            </a:pPr>
            <a:r>
              <a:rPr lang="en-US" b="1" dirty="0">
                <a:solidFill>
                  <a:srgbClr val="FF6600"/>
                </a:solidFill>
              </a:rPr>
              <a:t>Corporate </a:t>
            </a:r>
            <a:r>
              <a:rPr lang="en-US" b="1" dirty="0" smtClean="0">
                <a:solidFill>
                  <a:srgbClr val="FF6600"/>
                </a:solidFill>
              </a:rPr>
              <a:t>Office </a:t>
            </a:r>
            <a:endParaRPr lang="en-US" b="1" dirty="0">
              <a:solidFill>
                <a:srgbClr val="FF6600"/>
              </a:solidFill>
            </a:endParaRPr>
          </a:p>
          <a:p>
            <a:pPr algn="r" eaLnBrk="0" hangingPunct="0">
              <a:lnSpc>
                <a:spcPct val="100000"/>
              </a:lnSpc>
              <a:buClrTx/>
              <a:buFontTx/>
              <a:buNone/>
            </a:pPr>
            <a:r>
              <a:rPr lang="en-US" b="1" dirty="0">
                <a:solidFill>
                  <a:srgbClr val="FF6600"/>
                </a:solidFill>
              </a:rPr>
              <a:t>Delhi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062318" y="3544669"/>
            <a:ext cx="19722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Talegaon (Pune) Plant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4161371" y="1032420"/>
            <a:ext cx="229226" cy="234014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3597681" y="2591271"/>
            <a:ext cx="296097" cy="154280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3788779" y="2951141"/>
            <a:ext cx="260439" cy="17531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>
            <a:off x="4049805" y="3982571"/>
            <a:ext cx="228599" cy="201705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4787150" y="3724837"/>
            <a:ext cx="255494" cy="233082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44" y="86"/>
              </a:cxn>
              <a:cxn ang="0">
                <a:pos x="0" y="86"/>
              </a:cxn>
              <a:cxn ang="0">
                <a:pos x="39" y="139"/>
              </a:cxn>
              <a:cxn ang="0">
                <a:pos x="24" y="221"/>
              </a:cxn>
              <a:cxn ang="0">
                <a:pos x="58" y="168"/>
              </a:cxn>
              <a:cxn ang="0">
                <a:pos x="92" y="221"/>
              </a:cxn>
              <a:cxn ang="0">
                <a:pos x="77" y="139"/>
              </a:cxn>
              <a:cxn ang="0">
                <a:pos x="116" y="86"/>
              </a:cxn>
              <a:cxn ang="0">
                <a:pos x="72" y="86"/>
              </a:cxn>
              <a:cxn ang="0">
                <a:pos x="58" y="0"/>
              </a:cxn>
            </a:cxnLst>
            <a:rect l="0" t="0" r="r" b="b"/>
            <a:pathLst>
              <a:path w="116" h="221">
                <a:moveTo>
                  <a:pt x="58" y="0"/>
                </a:moveTo>
                <a:lnTo>
                  <a:pt x="44" y="86"/>
                </a:lnTo>
                <a:lnTo>
                  <a:pt x="0" y="86"/>
                </a:lnTo>
                <a:lnTo>
                  <a:pt x="39" y="139"/>
                </a:lnTo>
                <a:lnTo>
                  <a:pt x="24" y="221"/>
                </a:lnTo>
                <a:lnTo>
                  <a:pt x="58" y="168"/>
                </a:lnTo>
                <a:lnTo>
                  <a:pt x="92" y="221"/>
                </a:lnTo>
                <a:lnTo>
                  <a:pt x="77" y="139"/>
                </a:lnTo>
                <a:lnTo>
                  <a:pt x="116" y="86"/>
                </a:lnTo>
                <a:lnTo>
                  <a:pt x="72" y="86"/>
                </a:lnTo>
                <a:lnTo>
                  <a:pt x="58" y="0"/>
                </a:lnTo>
                <a:close/>
              </a:path>
            </a:pathLst>
          </a:custGeom>
          <a:solidFill>
            <a:srgbClr val="00FF00"/>
          </a:solidFill>
          <a:ln w="14351" cap="rnd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04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24744" cy="114300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TCM CONTROL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4114800" cy="55626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ATF 		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2) Solenoid 1 		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3) Solenoid 2 </a:t>
            </a:r>
          </a:p>
          <a:p>
            <a:pPr marL="6858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(4) Shift valve A 	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5) Shift valve B 	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6) Shift clutch </a:t>
            </a:r>
          </a:p>
          <a:p>
            <a:pPr marL="6858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(7) Shift command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signal</a:t>
            </a:r>
          </a:p>
          <a:p>
            <a:pPr marL="6858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(8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TCM</a:t>
            </a:r>
          </a:p>
          <a:p>
            <a:pPr marL="6858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(9) Determination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opt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gear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10) Throttle opening	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11) Vehicle speed	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12) Sensor</a:t>
            </a:r>
          </a:p>
          <a:p>
            <a:pPr marL="6858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(13) Vehicle speed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sensor</a:t>
            </a:r>
          </a:p>
          <a:p>
            <a:pPr marL="6858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(14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Throttle position sensor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2" y="990600"/>
            <a:ext cx="3419856" cy="451103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76400"/>
            <a:ext cx="472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1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Exposure to industry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Basic knowledge on automobile working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 scenario and future requirements in automobile sector</a:t>
            </a:r>
          </a:p>
          <a:p>
            <a:pPr marL="6858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REFERENCE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323652"/>
            <a:ext cx="7772400" cy="350897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www.archivedsites.com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W1860BE.book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www.archivedsites.com/techlink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://www.mne.psu.edu/simpson/courses/me546/lectures/me579.Cafeo.GM.slides.pdf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9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560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GM PRODUCTS  IN INDIA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0CB98-DBB9-4A5C-B8E7-D824AFC6F26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0" t="2750" r="23790" b="-1"/>
          <a:stretch/>
        </p:blipFill>
        <p:spPr bwMode="auto">
          <a:xfrm>
            <a:off x="477131" y="1447800"/>
            <a:ext cx="3235028" cy="167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nanda\Desktop\PPT\spark-ext_01-992x325-23oct-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1" r="29266"/>
          <a:stretch/>
        </p:blipFill>
        <p:spPr bwMode="auto">
          <a:xfrm>
            <a:off x="5809352" y="3068810"/>
            <a:ext cx="2860992" cy="180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nanda\Desktop\PPT\Cruze_gallery_Exterior_mm_gal_1_2010_992x325_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 r="12800"/>
          <a:stretch/>
        </p:blipFill>
        <p:spPr bwMode="auto">
          <a:xfrm>
            <a:off x="533363" y="4999447"/>
            <a:ext cx="3189551" cy="145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nanda\Desktop\PPT\Captiva_gallery_Exterior_mm_gal_1_2010_992x325_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2" t="2235" r="5293" b="138"/>
          <a:stretch/>
        </p:blipFill>
        <p:spPr bwMode="auto">
          <a:xfrm>
            <a:off x="477131" y="3096818"/>
            <a:ext cx="3235028" cy="177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nanda\Desktop\PPT\Aveo_gallery_Exterior_mm_gal_1_2010_992x325_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1" r="20838"/>
          <a:stretch/>
        </p:blipFill>
        <p:spPr bwMode="auto">
          <a:xfrm>
            <a:off x="5809352" y="4873348"/>
            <a:ext cx="2834716" cy="160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nanda\Desktop\PPT\Beat_gallery_Exterior_mm_gal_1_2010_992x325_0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r="20841"/>
          <a:stretch/>
        </p:blipFill>
        <p:spPr bwMode="auto">
          <a:xfrm>
            <a:off x="5809351" y="1447800"/>
            <a:ext cx="2888235" cy="178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674059" y="1882251"/>
            <a:ext cx="1295400" cy="45720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SAIL-UVA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64027" y="4038600"/>
            <a:ext cx="1219200" cy="45720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12159" y="3302735"/>
            <a:ext cx="1219200" cy="45720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22914" y="5121493"/>
            <a:ext cx="1219200" cy="45720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90152" y="5693678"/>
            <a:ext cx="1219200" cy="45720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90151" y="2639618"/>
            <a:ext cx="1219200" cy="45720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177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65" y="392074"/>
            <a:ext cx="7024744" cy="918822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GMTCI-ORG STRUCTURE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30390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71749" y="1275628"/>
            <a:ext cx="8194249" cy="4741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grpSp>
        <p:nvGrpSpPr>
          <p:cNvPr id="6" name="Group 13"/>
          <p:cNvGrpSpPr/>
          <p:nvPr/>
        </p:nvGrpSpPr>
        <p:grpSpPr>
          <a:xfrm>
            <a:off x="5519397" y="1668285"/>
            <a:ext cx="947588" cy="389274"/>
            <a:chOff x="5230235" y="0"/>
            <a:chExt cx="947588" cy="389274"/>
          </a:xfrm>
          <a:solidFill>
            <a:srgbClr val="00CC00"/>
          </a:solidFill>
        </p:grpSpPr>
        <p:sp>
          <p:nvSpPr>
            <p:cNvPr id="7" name="Rounded Rectangle 6"/>
            <p:cNvSpPr/>
            <p:nvPr/>
          </p:nvSpPr>
          <p:spPr>
            <a:xfrm>
              <a:off x="5230235" y="0"/>
              <a:ext cx="947588" cy="389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8" name="Rounded Rectangle 10"/>
            <p:cNvSpPr/>
            <p:nvPr/>
          </p:nvSpPr>
          <p:spPr>
            <a:xfrm>
              <a:off x="5241636" y="11401"/>
              <a:ext cx="924786" cy="3664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 </a:t>
              </a:r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5508887" y="2070381"/>
            <a:ext cx="947588" cy="389274"/>
            <a:chOff x="5230235" y="445219"/>
            <a:chExt cx="947588" cy="389274"/>
          </a:xfrm>
          <a:solidFill>
            <a:srgbClr val="00CC00"/>
          </a:solidFill>
        </p:grpSpPr>
        <p:sp>
          <p:nvSpPr>
            <p:cNvPr id="10" name="Rounded Rectangle 9"/>
            <p:cNvSpPr/>
            <p:nvPr/>
          </p:nvSpPr>
          <p:spPr>
            <a:xfrm>
              <a:off x="5230235" y="445219"/>
              <a:ext cx="947588" cy="389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Rounded Rectangle 12"/>
            <p:cNvSpPr/>
            <p:nvPr/>
          </p:nvSpPr>
          <p:spPr>
            <a:xfrm>
              <a:off x="5241636" y="456620"/>
              <a:ext cx="924786" cy="3664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 </a:t>
              </a:r>
            </a:p>
          </p:txBody>
        </p:sp>
      </p:grpSp>
      <p:grpSp>
        <p:nvGrpSpPr>
          <p:cNvPr id="12" name="Group 19"/>
          <p:cNvGrpSpPr/>
          <p:nvPr/>
        </p:nvGrpSpPr>
        <p:grpSpPr>
          <a:xfrm>
            <a:off x="5497486" y="1275627"/>
            <a:ext cx="947588" cy="389274"/>
            <a:chOff x="5230235" y="892885"/>
            <a:chExt cx="947588" cy="389274"/>
          </a:xfrm>
          <a:solidFill>
            <a:srgbClr val="00CC00"/>
          </a:solidFill>
        </p:grpSpPr>
        <p:sp>
          <p:nvSpPr>
            <p:cNvPr id="13" name="Rounded Rectangle 12"/>
            <p:cNvSpPr/>
            <p:nvPr/>
          </p:nvSpPr>
          <p:spPr>
            <a:xfrm>
              <a:off x="5230235" y="892885"/>
              <a:ext cx="947588" cy="389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Rounded Rectangle 14"/>
            <p:cNvSpPr/>
            <p:nvPr/>
          </p:nvSpPr>
          <p:spPr>
            <a:xfrm>
              <a:off x="5241636" y="904286"/>
              <a:ext cx="924786" cy="3664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PT </a:t>
              </a:r>
            </a:p>
          </p:txBody>
        </p:sp>
      </p:grpSp>
      <p:grpSp>
        <p:nvGrpSpPr>
          <p:cNvPr id="15" name="Group 22"/>
          <p:cNvGrpSpPr/>
          <p:nvPr/>
        </p:nvGrpSpPr>
        <p:grpSpPr>
          <a:xfrm>
            <a:off x="5530798" y="2488687"/>
            <a:ext cx="947588" cy="389274"/>
            <a:chOff x="5230235" y="1340551"/>
            <a:chExt cx="947588" cy="389274"/>
          </a:xfrm>
          <a:solidFill>
            <a:srgbClr val="00CC00"/>
          </a:solidFill>
        </p:grpSpPr>
        <p:sp>
          <p:nvSpPr>
            <p:cNvPr id="16" name="Rounded Rectangle 15"/>
            <p:cNvSpPr/>
            <p:nvPr/>
          </p:nvSpPr>
          <p:spPr>
            <a:xfrm>
              <a:off x="5230235" y="1340551"/>
              <a:ext cx="947588" cy="389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7" name="Rounded Rectangle 16"/>
            <p:cNvSpPr/>
            <p:nvPr/>
          </p:nvSpPr>
          <p:spPr>
            <a:xfrm>
              <a:off x="5241636" y="1351952"/>
              <a:ext cx="924786" cy="3664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R&amp;D </a:t>
              </a:r>
            </a:p>
          </p:txBody>
        </p:sp>
      </p:grpSp>
      <p:grpSp>
        <p:nvGrpSpPr>
          <p:cNvPr id="18" name="Group 25"/>
          <p:cNvGrpSpPr/>
          <p:nvPr/>
        </p:nvGrpSpPr>
        <p:grpSpPr>
          <a:xfrm>
            <a:off x="5544871" y="2882860"/>
            <a:ext cx="947588" cy="389274"/>
            <a:chOff x="5230235" y="1788217"/>
            <a:chExt cx="947588" cy="389274"/>
          </a:xfrm>
          <a:solidFill>
            <a:srgbClr val="00CC00"/>
          </a:solidFill>
        </p:grpSpPr>
        <p:sp>
          <p:nvSpPr>
            <p:cNvPr id="19" name="Rounded Rectangle 18"/>
            <p:cNvSpPr/>
            <p:nvPr/>
          </p:nvSpPr>
          <p:spPr>
            <a:xfrm>
              <a:off x="5230235" y="1788217"/>
              <a:ext cx="947588" cy="389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0" name="Rounded Rectangle 18"/>
            <p:cNvSpPr/>
            <p:nvPr/>
          </p:nvSpPr>
          <p:spPr>
            <a:xfrm>
              <a:off x="5241636" y="1799618"/>
              <a:ext cx="924786" cy="3664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Design</a:t>
              </a:r>
            </a:p>
          </p:txBody>
        </p:sp>
      </p:grpSp>
      <p:grpSp>
        <p:nvGrpSpPr>
          <p:cNvPr id="21" name="Group 28"/>
          <p:cNvGrpSpPr/>
          <p:nvPr/>
        </p:nvGrpSpPr>
        <p:grpSpPr>
          <a:xfrm>
            <a:off x="5561670" y="3260733"/>
            <a:ext cx="947588" cy="389274"/>
            <a:chOff x="5230235" y="2235883"/>
            <a:chExt cx="947588" cy="389274"/>
          </a:xfrm>
          <a:solidFill>
            <a:srgbClr val="00CC00"/>
          </a:solidFill>
        </p:grpSpPr>
        <p:sp>
          <p:nvSpPr>
            <p:cNvPr id="22" name="Rounded Rectangle 21"/>
            <p:cNvSpPr/>
            <p:nvPr/>
          </p:nvSpPr>
          <p:spPr>
            <a:xfrm>
              <a:off x="5230235" y="2235883"/>
              <a:ext cx="947588" cy="389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3" name="Rounded Rectangle 20"/>
            <p:cNvSpPr/>
            <p:nvPr/>
          </p:nvSpPr>
          <p:spPr>
            <a:xfrm>
              <a:off x="5241636" y="2247284"/>
              <a:ext cx="924786" cy="3664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SFO</a:t>
              </a:r>
              <a:endPara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31"/>
          <p:cNvGrpSpPr/>
          <p:nvPr/>
        </p:nvGrpSpPr>
        <p:grpSpPr>
          <a:xfrm>
            <a:off x="5561670" y="3677093"/>
            <a:ext cx="947588" cy="389274"/>
            <a:chOff x="5230235" y="2683549"/>
            <a:chExt cx="947588" cy="389274"/>
          </a:xfrm>
          <a:solidFill>
            <a:srgbClr val="00CC00"/>
          </a:solidFill>
        </p:grpSpPr>
        <p:sp>
          <p:nvSpPr>
            <p:cNvPr id="25" name="Rounded Rectangle 24"/>
            <p:cNvSpPr/>
            <p:nvPr/>
          </p:nvSpPr>
          <p:spPr>
            <a:xfrm>
              <a:off x="5230235" y="2683549"/>
              <a:ext cx="947588" cy="389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6" name="Rounded Rectangle 22"/>
            <p:cNvSpPr/>
            <p:nvPr/>
          </p:nvSpPr>
          <p:spPr>
            <a:xfrm>
              <a:off x="5241636" y="2694950"/>
              <a:ext cx="924786" cy="3664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FSSC</a:t>
              </a:r>
              <a:endPara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34"/>
          <p:cNvGrpSpPr/>
          <p:nvPr/>
        </p:nvGrpSpPr>
        <p:grpSpPr>
          <a:xfrm>
            <a:off x="5565144" y="4036818"/>
            <a:ext cx="947588" cy="389274"/>
            <a:chOff x="5230235" y="3138058"/>
            <a:chExt cx="947588" cy="389274"/>
          </a:xfrm>
          <a:solidFill>
            <a:srgbClr val="00CC00"/>
          </a:solidFill>
        </p:grpSpPr>
        <p:sp>
          <p:nvSpPr>
            <p:cNvPr id="28" name="Rounded Rectangle 27"/>
            <p:cNvSpPr/>
            <p:nvPr/>
          </p:nvSpPr>
          <p:spPr>
            <a:xfrm>
              <a:off x="5230235" y="3138058"/>
              <a:ext cx="947588" cy="389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9" name="Rounded Rectangle 24"/>
            <p:cNvSpPr/>
            <p:nvPr/>
          </p:nvSpPr>
          <p:spPr>
            <a:xfrm>
              <a:off x="5241636" y="3149459"/>
              <a:ext cx="924786" cy="3664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 </a:t>
              </a:r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Delco     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43"/>
          <p:cNvGrpSpPr/>
          <p:nvPr/>
        </p:nvGrpSpPr>
        <p:grpSpPr>
          <a:xfrm>
            <a:off x="7788013" y="4006046"/>
            <a:ext cx="997748" cy="389274"/>
            <a:chOff x="6589084" y="212117"/>
            <a:chExt cx="932258" cy="389274"/>
          </a:xfrm>
          <a:solidFill>
            <a:srgbClr val="00CC00"/>
          </a:solidFill>
        </p:grpSpPr>
        <p:sp>
          <p:nvSpPr>
            <p:cNvPr id="31" name="Rounded Rectangle 30"/>
            <p:cNvSpPr/>
            <p:nvPr/>
          </p:nvSpPr>
          <p:spPr>
            <a:xfrm>
              <a:off x="6589084" y="212117"/>
              <a:ext cx="932258" cy="389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ounded Rectangle 32"/>
            <p:cNvSpPr/>
            <p:nvPr/>
          </p:nvSpPr>
          <p:spPr>
            <a:xfrm>
              <a:off x="6600485" y="223518"/>
              <a:ext cx="909456" cy="36647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HR </a:t>
              </a:r>
            </a:p>
          </p:txBody>
        </p:sp>
      </p:grpSp>
      <p:grpSp>
        <p:nvGrpSpPr>
          <p:cNvPr id="33" name="Group 49"/>
          <p:cNvGrpSpPr/>
          <p:nvPr/>
        </p:nvGrpSpPr>
        <p:grpSpPr>
          <a:xfrm>
            <a:off x="7788013" y="4426092"/>
            <a:ext cx="997748" cy="389274"/>
            <a:chOff x="6589084" y="659783"/>
            <a:chExt cx="932258" cy="389274"/>
          </a:xfrm>
          <a:solidFill>
            <a:srgbClr val="00CC00"/>
          </a:solidFill>
        </p:grpSpPr>
        <p:sp>
          <p:nvSpPr>
            <p:cNvPr id="34" name="Rounded Rectangle 33"/>
            <p:cNvSpPr/>
            <p:nvPr/>
          </p:nvSpPr>
          <p:spPr>
            <a:xfrm>
              <a:off x="6589084" y="659783"/>
              <a:ext cx="932258" cy="389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ounded Rectangle 36"/>
            <p:cNvSpPr/>
            <p:nvPr/>
          </p:nvSpPr>
          <p:spPr>
            <a:xfrm>
              <a:off x="6600485" y="671184"/>
              <a:ext cx="909456" cy="36647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Finance </a:t>
              </a:r>
            </a:p>
          </p:txBody>
        </p:sp>
      </p:grpSp>
      <p:grpSp>
        <p:nvGrpSpPr>
          <p:cNvPr id="36" name="Group 55"/>
          <p:cNvGrpSpPr/>
          <p:nvPr/>
        </p:nvGrpSpPr>
        <p:grpSpPr>
          <a:xfrm>
            <a:off x="7775810" y="4838882"/>
            <a:ext cx="997748" cy="389274"/>
            <a:chOff x="6589084" y="1107449"/>
            <a:chExt cx="932258" cy="389274"/>
          </a:xfrm>
          <a:solidFill>
            <a:srgbClr val="00CC00"/>
          </a:solidFill>
        </p:grpSpPr>
        <p:sp>
          <p:nvSpPr>
            <p:cNvPr id="37" name="Rounded Rectangle 36"/>
            <p:cNvSpPr/>
            <p:nvPr/>
          </p:nvSpPr>
          <p:spPr>
            <a:xfrm>
              <a:off x="6589084" y="1107449"/>
              <a:ext cx="932258" cy="389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ounded Rectangle 40"/>
            <p:cNvSpPr/>
            <p:nvPr/>
          </p:nvSpPr>
          <p:spPr>
            <a:xfrm>
              <a:off x="6600485" y="1118850"/>
              <a:ext cx="909456" cy="36647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Legal</a:t>
              </a:r>
            </a:p>
          </p:txBody>
        </p:sp>
      </p:grpSp>
      <p:grpSp>
        <p:nvGrpSpPr>
          <p:cNvPr id="39" name="Group 61"/>
          <p:cNvGrpSpPr/>
          <p:nvPr/>
        </p:nvGrpSpPr>
        <p:grpSpPr>
          <a:xfrm>
            <a:off x="7788013" y="5228156"/>
            <a:ext cx="997748" cy="389274"/>
            <a:chOff x="6589084" y="1555115"/>
            <a:chExt cx="932258" cy="389274"/>
          </a:xfrm>
          <a:solidFill>
            <a:srgbClr val="00CC00"/>
          </a:solidFill>
        </p:grpSpPr>
        <p:sp>
          <p:nvSpPr>
            <p:cNvPr id="40" name="Rounded Rectangle 39"/>
            <p:cNvSpPr/>
            <p:nvPr/>
          </p:nvSpPr>
          <p:spPr>
            <a:xfrm>
              <a:off x="6589084" y="1555115"/>
              <a:ext cx="932258" cy="389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ounded Rectangle 44"/>
            <p:cNvSpPr/>
            <p:nvPr/>
          </p:nvSpPr>
          <p:spPr>
            <a:xfrm>
              <a:off x="6600484" y="1566516"/>
              <a:ext cx="909456" cy="36647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IT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Group 64"/>
          <p:cNvGrpSpPr/>
          <p:nvPr/>
        </p:nvGrpSpPr>
        <p:grpSpPr>
          <a:xfrm>
            <a:off x="7788013" y="5627853"/>
            <a:ext cx="997748" cy="389274"/>
            <a:chOff x="6589084" y="1997705"/>
            <a:chExt cx="932258" cy="389274"/>
          </a:xfrm>
          <a:solidFill>
            <a:srgbClr val="00CC00"/>
          </a:solidFill>
        </p:grpSpPr>
        <p:sp>
          <p:nvSpPr>
            <p:cNvPr id="43" name="Rounded Rectangle 42"/>
            <p:cNvSpPr/>
            <p:nvPr/>
          </p:nvSpPr>
          <p:spPr>
            <a:xfrm>
              <a:off x="6589084" y="1997705"/>
              <a:ext cx="932258" cy="389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ounded Rectangle 48"/>
            <p:cNvSpPr/>
            <p:nvPr/>
          </p:nvSpPr>
          <p:spPr>
            <a:xfrm>
              <a:off x="6600485" y="2009106"/>
              <a:ext cx="909456" cy="36647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WFG 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4389084" y="2683324"/>
            <a:ext cx="1167188" cy="1688378"/>
          </a:xfrm>
          <a:prstGeom prst="line">
            <a:avLst/>
          </a:prstGeom>
          <a:ln>
            <a:solidFill>
              <a:srgbClr val="00CC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445147" y="4111669"/>
            <a:ext cx="3339912" cy="838707"/>
          </a:xfrm>
          <a:prstGeom prst="line">
            <a:avLst/>
          </a:prstGeom>
          <a:ln>
            <a:solidFill>
              <a:srgbClr val="00CC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460303" y="4608444"/>
            <a:ext cx="3339912" cy="391041"/>
          </a:xfrm>
          <a:prstGeom prst="line">
            <a:avLst/>
          </a:prstGeom>
          <a:ln>
            <a:solidFill>
              <a:srgbClr val="00CC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400485" y="4935824"/>
            <a:ext cx="3384573" cy="80374"/>
          </a:xfrm>
          <a:prstGeom prst="line">
            <a:avLst/>
          </a:prstGeom>
          <a:ln>
            <a:solidFill>
              <a:srgbClr val="00CC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45147" y="4976011"/>
            <a:ext cx="3339911" cy="504290"/>
          </a:xfrm>
          <a:prstGeom prst="line">
            <a:avLst/>
          </a:prstGeom>
          <a:ln>
            <a:solidFill>
              <a:srgbClr val="00CC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77562" y="4949353"/>
            <a:ext cx="3339912" cy="946880"/>
          </a:xfrm>
          <a:prstGeom prst="line">
            <a:avLst/>
          </a:prstGeom>
          <a:ln>
            <a:solidFill>
              <a:srgbClr val="00CC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64" idx="1"/>
          </p:cNvCxnSpPr>
          <p:nvPr/>
        </p:nvCxnSpPr>
        <p:spPr>
          <a:xfrm flipV="1">
            <a:off x="1705542" y="2520016"/>
            <a:ext cx="1663882" cy="409954"/>
          </a:xfrm>
          <a:prstGeom prst="line">
            <a:avLst/>
          </a:prstGeom>
          <a:ln w="19050">
            <a:solidFill>
              <a:srgbClr val="00CC00"/>
            </a:solidFill>
            <a:prstDash val="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H="1">
            <a:off x="1497764" y="3046842"/>
            <a:ext cx="2004411" cy="1684574"/>
          </a:xfrm>
          <a:prstGeom prst="line">
            <a:avLst/>
          </a:prstGeom>
          <a:ln w="28575">
            <a:solidFill>
              <a:srgbClr val="00CC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00485" y="2637638"/>
            <a:ext cx="1172586" cy="1239111"/>
          </a:xfrm>
          <a:prstGeom prst="line">
            <a:avLst/>
          </a:prstGeom>
          <a:ln>
            <a:solidFill>
              <a:srgbClr val="00CC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3" idx="1"/>
          </p:cNvCxnSpPr>
          <p:nvPr/>
        </p:nvCxnSpPr>
        <p:spPr>
          <a:xfrm>
            <a:off x="4514965" y="2683324"/>
            <a:ext cx="1058106" cy="772046"/>
          </a:xfrm>
          <a:prstGeom prst="line">
            <a:avLst/>
          </a:prstGeom>
          <a:ln>
            <a:solidFill>
              <a:srgbClr val="00CC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17" idx="1"/>
          </p:cNvCxnSpPr>
          <p:nvPr/>
        </p:nvCxnSpPr>
        <p:spPr>
          <a:xfrm>
            <a:off x="4482256" y="2591953"/>
            <a:ext cx="1059943" cy="91371"/>
          </a:xfrm>
          <a:prstGeom prst="line">
            <a:avLst/>
          </a:prstGeom>
          <a:ln>
            <a:solidFill>
              <a:srgbClr val="00CC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3" idx="3"/>
            <a:endCxn id="11" idx="1"/>
          </p:cNvCxnSpPr>
          <p:nvPr/>
        </p:nvCxnSpPr>
        <p:spPr>
          <a:xfrm flipV="1">
            <a:off x="4400485" y="2265018"/>
            <a:ext cx="1119803" cy="254998"/>
          </a:xfrm>
          <a:prstGeom prst="line">
            <a:avLst/>
          </a:prstGeom>
          <a:ln>
            <a:solidFill>
              <a:srgbClr val="00CC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389084" y="1522817"/>
            <a:ext cx="1058105" cy="940158"/>
          </a:xfrm>
          <a:prstGeom prst="line">
            <a:avLst/>
          </a:prstGeom>
          <a:ln>
            <a:solidFill>
              <a:srgbClr val="00CC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410988" y="1992896"/>
            <a:ext cx="1036201" cy="507192"/>
          </a:xfrm>
          <a:prstGeom prst="line">
            <a:avLst/>
          </a:prstGeom>
          <a:ln>
            <a:solidFill>
              <a:srgbClr val="00CC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10"/>
          <p:cNvGrpSpPr/>
          <p:nvPr/>
        </p:nvGrpSpPr>
        <p:grpSpPr>
          <a:xfrm>
            <a:off x="3358023" y="2325379"/>
            <a:ext cx="1042462" cy="389274"/>
            <a:chOff x="3696757" y="140596"/>
            <a:chExt cx="1042462" cy="389274"/>
          </a:xfrm>
          <a:solidFill>
            <a:srgbClr val="00CC00"/>
          </a:solidFill>
        </p:grpSpPr>
        <p:sp>
          <p:nvSpPr>
            <p:cNvPr id="63" name="Rounded Rectangle 62"/>
            <p:cNvSpPr/>
            <p:nvPr/>
          </p:nvSpPr>
          <p:spPr>
            <a:xfrm>
              <a:off x="3696757" y="140596"/>
              <a:ext cx="1042462" cy="3892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ounded Rectangle 8"/>
            <p:cNvSpPr/>
            <p:nvPr/>
          </p:nvSpPr>
          <p:spPr>
            <a:xfrm>
              <a:off x="3708158" y="151997"/>
              <a:ext cx="1019660" cy="3664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/>
              </a:r>
              <a:b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Functional</a:t>
              </a:r>
              <a:b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5" name="Title 3"/>
          <p:cNvSpPr txBox="1">
            <a:spLocks/>
          </p:cNvSpPr>
          <p:nvPr/>
        </p:nvSpPr>
        <p:spPr>
          <a:xfrm>
            <a:off x="1109418" y="39207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  </a:t>
            </a:r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4477562" y="2683324"/>
            <a:ext cx="1119888" cy="399608"/>
          </a:xfrm>
          <a:prstGeom prst="line">
            <a:avLst/>
          </a:prstGeom>
          <a:ln>
            <a:solidFill>
              <a:srgbClr val="00CC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3864" y="6256108"/>
            <a:ext cx="909013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Located in Bangalore, India  &gt;300,000 Sq. ft.  In International Technology Park Limited (ITPL)</a:t>
            </a:r>
          </a:p>
        </p:txBody>
      </p:sp>
      <p:sp>
        <p:nvSpPr>
          <p:cNvPr id="72" name="Rounded Rectangle 8"/>
          <p:cNvSpPr/>
          <p:nvPr/>
        </p:nvSpPr>
        <p:spPr>
          <a:xfrm>
            <a:off x="3391328" y="4708098"/>
            <a:ext cx="1019660" cy="3664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7620" tIns="7620" rIns="7620" bIns="7620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5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10" y="457200"/>
            <a:ext cx="865549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VEHICLE DEVELOPMENT PROCESS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11/22/2012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0" y="1752600"/>
            <a:ext cx="819829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25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8064"/>
            <a:ext cx="7024744" cy="801136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TEAM STRUCTURE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11/22/2012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8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32429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Pre-VPI vehicle development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Studio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Engineering and Compartment Integration activities on local programs.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Studio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engineering support for global Garnish &amp; Trim programs.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Benchmarking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competitor vehicles in the Indian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market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Innovation Zone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Advanced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Vehicle Quality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040CB98-DBB9-4A5C-B8E7-D824AFC6F26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762000"/>
            <a:ext cx="702474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VEHICLE ENGINEERING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designs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engineers and manufactures engines, transmissions, castings, and components for GM vehicles and other automotive, marine and industrial original equipment manufacturers.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operating and coordinating responsibility for GM's powertrain manufacturing plants and engineering centers in North and South America, Europe and the Asia-Pacific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0CB98-DBB9-4A5C-B8E7-D824AFC6F26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6957510" cy="953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POWERTRAIN ENGINERING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11/22/2012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Automatic </a:t>
            </a:r>
            <a:r>
              <a:rPr lang="en-US" b="1" dirty="0"/>
              <a:t>engine start-stop functionality that uses electricity instead of gasoline when stopped</a:t>
            </a:r>
          </a:p>
          <a:p>
            <a:pPr lvl="0"/>
            <a:r>
              <a:rPr lang="en-US" b="1" dirty="0"/>
              <a:t>Aggressive fuel cut-off during deceleration down to zero mph for added fuel savings </a:t>
            </a:r>
          </a:p>
          <a:p>
            <a:pPr lvl="0"/>
            <a:r>
              <a:rPr lang="en-US" b="1" dirty="0"/>
              <a:t>Regenerative braking, which provides up to 15 kW of electricity to charge the </a:t>
            </a:r>
            <a:r>
              <a:rPr lang="en-US" b="1" dirty="0" smtClean="0"/>
              <a:t>lithium-ion </a:t>
            </a:r>
            <a:r>
              <a:rPr lang="en-US" b="1" dirty="0"/>
              <a:t>battery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762000"/>
            <a:ext cx="6881310" cy="1029736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E-ASSIST POWERTRAIN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11/22/2012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3124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434B1"/>
      </a:dk2>
      <a:lt2>
        <a:srgbClr val="FE000C"/>
      </a:lt2>
      <a:accent1>
        <a:srgbClr val="86ADCE"/>
      </a:accent1>
      <a:accent2>
        <a:srgbClr val="9EBDD8"/>
      </a:accent2>
      <a:accent3>
        <a:srgbClr val="FFFFFF"/>
      </a:accent3>
      <a:accent4>
        <a:srgbClr val="000000"/>
      </a:accent4>
      <a:accent5>
        <a:srgbClr val="C3D3E3"/>
      </a:accent5>
      <a:accent6>
        <a:srgbClr val="8FABC4"/>
      </a:accent6>
      <a:hlink>
        <a:srgbClr val="C9DBE9"/>
      </a:hlink>
      <a:folHlink>
        <a:srgbClr val="C6CACC"/>
      </a:folHlink>
    </a:clrScheme>
    <a:fontScheme name="Default Design">
      <a:majorFont>
        <a:latin typeface="GM Sans Regular"/>
        <a:ea typeface=""/>
        <a:cs typeface="Arial"/>
      </a:majorFont>
      <a:minorFont>
        <a:latin typeface="GM Sans Regular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434B1"/>
        </a:dk2>
        <a:lt2>
          <a:srgbClr val="FE000C"/>
        </a:lt2>
        <a:accent1>
          <a:srgbClr val="86ADCE"/>
        </a:accent1>
        <a:accent2>
          <a:srgbClr val="9EBDD8"/>
        </a:accent2>
        <a:accent3>
          <a:srgbClr val="FFFFFF"/>
        </a:accent3>
        <a:accent4>
          <a:srgbClr val="000000"/>
        </a:accent4>
        <a:accent5>
          <a:srgbClr val="C3D3E3"/>
        </a:accent5>
        <a:accent6>
          <a:srgbClr val="8FABC4"/>
        </a:accent6>
        <a:hlink>
          <a:srgbClr val="C9DBE9"/>
        </a:hlink>
        <a:folHlink>
          <a:srgbClr val="C6CA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434B1"/>
        </a:dk2>
        <a:lt2>
          <a:srgbClr val="FE000C"/>
        </a:lt2>
        <a:accent1>
          <a:srgbClr val="FE9E35"/>
        </a:accent1>
        <a:accent2>
          <a:srgbClr val="FFC072"/>
        </a:accent2>
        <a:accent3>
          <a:srgbClr val="FFFFFF"/>
        </a:accent3>
        <a:accent4>
          <a:srgbClr val="000000"/>
        </a:accent4>
        <a:accent5>
          <a:srgbClr val="FECCAE"/>
        </a:accent5>
        <a:accent6>
          <a:srgbClr val="E7AE67"/>
        </a:accent6>
        <a:hlink>
          <a:srgbClr val="FFD386"/>
        </a:hlink>
        <a:folHlink>
          <a:srgbClr val="C6CA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434B1"/>
        </a:dk2>
        <a:lt2>
          <a:srgbClr val="FE000C"/>
        </a:lt2>
        <a:accent1>
          <a:srgbClr val="AEB4B7"/>
        </a:accent1>
        <a:accent2>
          <a:srgbClr val="BEC3C5"/>
        </a:accent2>
        <a:accent3>
          <a:srgbClr val="FFFFFF"/>
        </a:accent3>
        <a:accent4>
          <a:srgbClr val="000000"/>
        </a:accent4>
        <a:accent5>
          <a:srgbClr val="D3D6D8"/>
        </a:accent5>
        <a:accent6>
          <a:srgbClr val="ACB0B2"/>
        </a:accent6>
        <a:hlink>
          <a:srgbClr val="DDE0E1"/>
        </a:hlink>
        <a:folHlink>
          <a:srgbClr val="C6CA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434B1"/>
        </a:dk2>
        <a:lt2>
          <a:srgbClr val="FE000C"/>
        </a:lt2>
        <a:accent1>
          <a:srgbClr val="73C800"/>
        </a:accent1>
        <a:accent2>
          <a:srgbClr val="8FD333"/>
        </a:accent2>
        <a:accent3>
          <a:srgbClr val="FFFFFF"/>
        </a:accent3>
        <a:accent4>
          <a:srgbClr val="000000"/>
        </a:accent4>
        <a:accent5>
          <a:srgbClr val="BCE0AA"/>
        </a:accent5>
        <a:accent6>
          <a:srgbClr val="81BF2D"/>
        </a:accent6>
        <a:hlink>
          <a:srgbClr val="CBFF85"/>
        </a:hlink>
        <a:folHlink>
          <a:srgbClr val="C6CA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537</Words>
  <Application>Microsoft Office PowerPoint</Application>
  <PresentationFormat>On-screen Show (4:3)</PresentationFormat>
  <Paragraphs>165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1_Default Design</vt:lpstr>
      <vt:lpstr>Austin</vt:lpstr>
      <vt:lpstr>GMTCI</vt:lpstr>
      <vt:lpstr>GM IN INDIA</vt:lpstr>
      <vt:lpstr>GM PRODUCTS  IN INDIA</vt:lpstr>
      <vt:lpstr>GMTCI-ORG STRUCTURE</vt:lpstr>
      <vt:lpstr>VEHICLE DEVELOPMENT PROCESS</vt:lpstr>
      <vt:lpstr>TEAM STRUCTURE</vt:lpstr>
      <vt:lpstr>  VEHICLE ENGINEERING</vt:lpstr>
      <vt:lpstr>   POWERTRAIN ENGINERING</vt:lpstr>
      <vt:lpstr>   E-ASSIST POWERTRAIN</vt:lpstr>
      <vt:lpstr>ELECTRICAL SYSTEMS, CONTROLS &amp; SOFTWARE ENGINEERING </vt:lpstr>
      <vt:lpstr>WORKFLOW</vt:lpstr>
      <vt:lpstr>ENGINE CONTROL UNIT</vt:lpstr>
      <vt:lpstr>ECU SCHEMATIC</vt:lpstr>
      <vt:lpstr>INSTRUMENT CLUSTER</vt:lpstr>
      <vt:lpstr>BODY CONTROL MODULE </vt:lpstr>
      <vt:lpstr>SCHEMATIC OF BCM</vt:lpstr>
      <vt:lpstr> SENSING &amp; DIAGNOSTIC MODULE </vt:lpstr>
      <vt:lpstr>TRANSMISSION CONTROL MODULE </vt:lpstr>
      <vt:lpstr>TRANSMISSION CONTROL MODULE</vt:lpstr>
      <vt:lpstr>TCM CONTROL</vt:lpstr>
      <vt:lpstr>CONCLUSION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Training at GMTCI</dc:title>
  <dc:creator>Tanushree Dalai</dc:creator>
  <cp:lastModifiedBy>Tanushree Dalai</cp:lastModifiedBy>
  <cp:revision>201</cp:revision>
  <dcterms:created xsi:type="dcterms:W3CDTF">2006-08-16T00:00:00Z</dcterms:created>
  <dcterms:modified xsi:type="dcterms:W3CDTF">2012-11-30T04:14:15Z</dcterms:modified>
</cp:coreProperties>
</file>