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2" r:id="rId1"/>
  </p:sldMasterIdLst>
  <p:notesMasterIdLst>
    <p:notesMasterId r:id="rId14"/>
  </p:notesMasterIdLst>
  <p:handoutMasterIdLst>
    <p:handoutMasterId r:id="rId15"/>
  </p:handoutMasterIdLst>
  <p:sldIdLst>
    <p:sldId id="261" r:id="rId2"/>
    <p:sldId id="388" r:id="rId3"/>
    <p:sldId id="389" r:id="rId4"/>
    <p:sldId id="270" r:id="rId5"/>
    <p:sldId id="271" r:id="rId6"/>
    <p:sldId id="285" r:id="rId7"/>
    <p:sldId id="283" r:id="rId8"/>
    <p:sldId id="284" r:id="rId9"/>
    <p:sldId id="287" r:id="rId10"/>
    <p:sldId id="286" r:id="rId11"/>
    <p:sldId id="387" r:id="rId12"/>
    <p:sldId id="390" r:id="rId13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6600"/>
    <a:srgbClr val="9900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1" autoAdjust="0"/>
    <p:restoredTop sz="94660"/>
  </p:normalViewPr>
  <p:slideViewPr>
    <p:cSldViewPr snapToGrid="0">
      <p:cViewPr>
        <p:scale>
          <a:sx n="50" d="100"/>
          <a:sy n="50" d="100"/>
        </p:scale>
        <p:origin x="-1092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37" d="100"/>
          <a:sy n="37" d="100"/>
        </p:scale>
        <p:origin x="-1470" y="-96"/>
      </p:cViewPr>
      <p:guideLst>
        <p:guide orient="horz" pos="3126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52CA4E-C50D-4240-81AB-928D22B99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155D4C-D1DD-425E-A85D-50A0220A1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9B28B57-4A74-48EE-9172-142FC6DF95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CF9BE4A-DA9F-45D4-B80B-92AD7C11A6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47CAED4-B655-4750-AE28-A50B07C03E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A45296-6D22-4350-AA2D-46DC510BE2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9AA733B-91D1-49B9-BE20-EC0AC4C032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7B86971-070D-4107-9D79-D9218278FF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B3B964-2492-4932-9C00-7ADEC38684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8625026-FB6D-4626-8635-3E2A1E53A3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CF69FC-681B-43A3-9611-584AE338A5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648CF56-4329-42BC-B9E1-3EB8BA5AFF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82901AF-4628-4152-A5B0-0276D3B821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14CDC19-3E21-4472-B296-5A8D66551A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905250" y="304801"/>
            <a:ext cx="5238750" cy="21907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DIGITAL   EXCITATION  SYSTEM 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152900" y="2582907"/>
            <a:ext cx="4991100" cy="119970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 smtClean="0"/>
              <a:t>Bharat Heavy Electrical Limited (Electronics Division), Bangalore</a:t>
            </a:r>
            <a:endParaRPr lang="en-GB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-158750" y="160338"/>
            <a:ext cx="16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52950" y="390525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By,</a:t>
            </a:r>
          </a:p>
          <a:p>
            <a:pPr algn="r"/>
            <a:r>
              <a:rPr lang="en-US" dirty="0" smtClean="0"/>
              <a:t>Zaher V. Abdul Rahaman</a:t>
            </a:r>
            <a:endParaRPr lang="en-GB" dirty="0"/>
          </a:p>
        </p:txBody>
      </p:sp>
      <p:pic>
        <p:nvPicPr>
          <p:cNvPr id="12289" name="Picture 1" descr="C:\Users\asus\Desktop\digital excitation syst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1450"/>
            <a:ext cx="4191000" cy="6286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 descr="Bouquet"/>
          <p:cNvSpPr>
            <a:spLocks noGrp="1" noChangeArrowheads="1"/>
          </p:cNvSpPr>
          <p:nvPr>
            <p:ph idx="1"/>
          </p:nvPr>
        </p:nvSpPr>
        <p:spPr>
          <a:xfrm>
            <a:off x="0" y="1752600"/>
            <a:ext cx="9144000" cy="5105400"/>
          </a:xfrm>
          <a:noFill/>
        </p:spPr>
        <p:txBody>
          <a:bodyPr/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APPLICATION IN SYN. M/C (HYDRO/THERMAL/GAS ETC)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0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EXCITATION POWER FROM GENERATOR TERMINALS</a:t>
            </a:r>
          </a:p>
          <a:p>
            <a:endParaRPr lang="en-US" sz="20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 EXCITATION TRAFO FEEDS THE THYRISTOR RECTIFIER</a:t>
            </a:r>
          </a:p>
          <a:p>
            <a:endParaRPr lang="en-US" sz="20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 RECTIFIED OUTPUT APPLIED TO THE M/C FIELD COILS</a:t>
            </a:r>
          </a:p>
          <a:p>
            <a:endParaRPr lang="en-US" sz="20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 FIELD CKT. BREAKER FOR ISOLATION &amp; DISCHARGE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Rectangle 2" descr="Bouquet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52600"/>
          </a:xfrm>
          <a:noFill/>
        </p:spPr>
        <p:txBody>
          <a:bodyPr/>
          <a:lstStyle/>
          <a:p>
            <a: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DIRECT OR SHUNT SUPPLIED STATIC</a:t>
            </a:r>
            <a:b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EXCITATION SYSTEMS</a:t>
            </a:r>
            <a:r>
              <a:rPr lang="en-US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u="sng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-990600" y="1219200"/>
          <a:ext cx="8945563" cy="5173663"/>
        </p:xfrm>
        <a:graphic>
          <a:graphicData uri="http://schemas.openxmlformats.org/presentationml/2006/ole">
            <p:oleObj spid="_x0000_s2050" name="AutoCAD Drawing" r:id="rId3" imgW="8943840" imgH="5172120" progId="">
              <p:embed/>
            </p:oleObj>
          </a:graphicData>
        </a:graphic>
      </p:graphicFrame>
      <p:pic>
        <p:nvPicPr>
          <p:cNvPr id="2051" name="Picture 3" descr="E:\ddrive\BNM_PPT\BLOCK.BMP"/>
          <p:cNvPicPr>
            <a:picLocks noChangeAspect="1" noChangeArrowheads="1"/>
          </p:cNvPicPr>
          <p:nvPr/>
        </p:nvPicPr>
        <p:blipFill>
          <a:blip r:embed="rId4" cstate="print"/>
          <a:srcRect l="5405" r="13514" b="4674"/>
          <a:stretch>
            <a:fillRect/>
          </a:stretch>
        </p:blipFill>
        <p:spPr bwMode="auto">
          <a:xfrm>
            <a:off x="0" y="336550"/>
            <a:ext cx="9144000" cy="621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700" y="2579688"/>
            <a:ext cx="4838700" cy="1143000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accent1"/>
                </a:solidFill>
              </a:rPr>
              <a:t>Thank You</a:t>
            </a:r>
            <a:endParaRPr lang="en-GB" sz="6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1680"/>
            <a:ext cx="8229600" cy="4389120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BHEL is the largest engineering and manufacturing enterprise in India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Established  in 1964.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firm is engaged in the design, engineering, manufacture, construction, testing, commissioning and servicing of a wide range of products and services for the core sectors of the economy, viz. Power, Transmission, Industry, Transportation(Railway), Renewable Energy, Oil &amp; Gas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8392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Bharat Heavy Electricals Limited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BHEL</a:t>
            </a:r>
            <a:r>
              <a:rPr lang="en-US" sz="4000" dirty="0" smtClean="0"/>
              <a:t>)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b="1" dirty="0" smtClean="0"/>
              <a:t>VISION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A world-class engineering enterprise committed to enhancing stakeholder value.</a:t>
            </a:r>
          </a:p>
          <a:p>
            <a:r>
              <a:rPr lang="en-US" b="1" dirty="0" smtClean="0"/>
              <a:t>MISSION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To be an Indian multinational engineering enterprise providing total business solution through quality products, systems and services in the fields of energy, industry, transportation, infrastructure and other potential areas.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 descr="Bouquet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REGULATE TERMINAL VOLTAGE OF THE MACHINE.</a:t>
            </a:r>
          </a:p>
          <a:p>
            <a:endParaRPr lang="en-US" dirty="0" smtClean="0"/>
          </a:p>
          <a:p>
            <a:r>
              <a:rPr lang="en-US" dirty="0" smtClean="0"/>
              <a:t>MEET EXCITATION POWER </a:t>
            </a:r>
            <a:r>
              <a:rPr lang="en-US" dirty="0" err="1" smtClean="0"/>
              <a:t>REQMTS</a:t>
            </a:r>
            <a:r>
              <a:rPr lang="en-US" dirty="0" smtClean="0"/>
              <a:t> UNDER ALL NORMAL OPERATING CONDITIONS.</a:t>
            </a:r>
          </a:p>
          <a:p>
            <a:endParaRPr lang="en-US" dirty="0" smtClean="0"/>
          </a:p>
          <a:p>
            <a:r>
              <a:rPr lang="en-US" dirty="0" smtClean="0"/>
              <a:t>ENABLE MAXIMUM </a:t>
            </a:r>
            <a:r>
              <a:rPr lang="en-US" dirty="0" err="1" smtClean="0"/>
              <a:t>UTILISATION</a:t>
            </a:r>
            <a:r>
              <a:rPr lang="en-US" dirty="0" smtClean="0"/>
              <a:t> OF MACHINE CAPABILITY.</a:t>
            </a:r>
          </a:p>
          <a:p>
            <a:endParaRPr lang="en-US" dirty="0" smtClean="0"/>
          </a:p>
          <a:p>
            <a:r>
              <a:rPr lang="en-US" dirty="0" smtClean="0"/>
              <a:t>GUARD THE MACHINE AGAINST </a:t>
            </a:r>
            <a:r>
              <a:rPr lang="en-US" dirty="0" err="1" smtClean="0"/>
              <a:t>INADVERTANT</a:t>
            </a:r>
            <a:r>
              <a:rPr lang="en-US" dirty="0" smtClean="0"/>
              <a:t> TRIPPING DURING TRANSIENTS.</a:t>
            </a:r>
          </a:p>
          <a:p>
            <a:endParaRPr lang="en-US" dirty="0" smtClean="0"/>
          </a:p>
          <a:p>
            <a:r>
              <a:rPr lang="en-US" dirty="0" smtClean="0"/>
              <a:t>IMPROVE DYNAMIC &amp; </a:t>
            </a:r>
            <a:r>
              <a:rPr lang="en-US" dirty="0" err="1" smtClean="0"/>
              <a:t>TRNSIENT</a:t>
            </a:r>
            <a:r>
              <a:rPr lang="en-US" dirty="0" smtClean="0"/>
              <a:t> STABILITY THEREBY INCREASING AVAILABILITY. </a:t>
            </a:r>
          </a:p>
        </p:txBody>
      </p:sp>
      <p:sp>
        <p:nvSpPr>
          <p:cNvPr id="15362" name="Rectangle 2" descr="Bouquet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 smtClean="0"/>
              <a:t>PURPOSE OF EXCITATION SYSTEM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 descr="Bouquet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9144000" cy="5486400"/>
          </a:xfrm>
          <a:noFill/>
        </p:spPr>
        <p:txBody>
          <a:bodyPr/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ACCURACY OF VOLT.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REGLN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     :  +/-  0. 5 %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RANGE OF AUTO CONTROL        : 90 TO 110 % OF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UGN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RANGE OF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MANL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CONTROL        :75 %NL TO 110 % FL If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RANGE OF DROOP/DROP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COMPSN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: 0 TO  15 %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FREQ. RANGE OF OPERATION     :  47 TO 52 HZ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FIELD FORCING FACTOR           : 1.6  TO 2.0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FIELD FORCING TIME              : MAX 10 SECONDS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RESPONSE RATIO &amp; TIME         :  3 TO 4    &amp;  &lt; 20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mSEC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VOLT.RISE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ON FL THROW-OFF   : &lt; 15 %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CHANGE OF GEN. VOLT            :  &lt;= +/- 1 %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buFontTx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WITH CHL. CHANGE OVER</a:t>
            </a:r>
          </a:p>
        </p:txBody>
      </p:sp>
      <p:sp>
        <p:nvSpPr>
          <p:cNvPr id="16386" name="Rectangle 2" descr="Bouquet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  <a:noFill/>
        </p:spPr>
        <p:txBody>
          <a:bodyPr/>
          <a:lstStyle/>
          <a:p>
            <a:r>
              <a:rPr lang="en-US" sz="24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PERFORMANCE SPECIFICATION OF</a:t>
            </a:r>
            <a:br>
              <a:rPr lang="en-US" sz="24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EXCITATION SYSTEM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 descr="Bouquet"/>
          <p:cNvSpPr>
            <a:spLocks noGrp="1" noChangeArrowheads="1"/>
          </p:cNvSpPr>
          <p:nvPr>
            <p:ph idx="1"/>
          </p:nvPr>
        </p:nvSpPr>
        <p:spPr>
          <a:xfrm>
            <a:off x="0" y="2362200"/>
            <a:ext cx="9144000" cy="4495800"/>
          </a:xfrm>
          <a:noFill/>
        </p:spPr>
        <p:txBody>
          <a:bodyPr/>
          <a:lstStyle/>
          <a:p>
            <a:endParaRPr lang="en-US" sz="2400" b="1" u="sng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u="sng" smtClean="0">
                <a:latin typeface="Times New Roman" pitchFamily="18" charset="0"/>
                <a:cs typeface="Times New Roman" pitchFamily="18" charset="0"/>
              </a:rPr>
              <a:t>INDIRECT EXCITATION (Brushless Excitation) </a:t>
            </a:r>
            <a:endParaRPr lang="en-US" b="1" u="sng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APPLICATION IN SYN MACHINE (THERMAL/GAS)</a:t>
            </a:r>
          </a:p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EXCITATION POWER TO EXCITER FIELD WINDING</a:t>
            </a:r>
          </a:p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THE EXCITER ARMATURE RECTIFIED OUTPUT TO MAIN FIELD WINDING ( ON THE ROTOR)</a:t>
            </a:r>
          </a:p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ROTATING DIODES MOUNTED ON THE ROTOR</a:t>
            </a:r>
          </a:p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INPUT POWER TO EXCITATION FROM PMG/AUX SUPPLY</a:t>
            </a:r>
            <a:endParaRPr lang="en-US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2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 descr="Bouquet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362200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TYPES OF EXCITATION SYSTEM:</a:t>
            </a:r>
            <a:b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1.INDIRECT EXCITATION (BRUSHLESS EXCITATION)</a:t>
            </a:r>
            <a:br>
              <a:rPr lang="en-US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2.DIRECT EXCITATION (STATIC EXCITATION)</a:t>
            </a:r>
            <a:br>
              <a:rPr lang="en-US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 descr="Bouquet"/>
          <p:cNvSpPr>
            <a:spLocks noGrp="1" noChangeArrowheads="1"/>
          </p:cNvSpPr>
          <p:nvPr>
            <p:ph sz="half" idx="1"/>
          </p:nvPr>
        </p:nvSpPr>
        <p:spPr>
          <a:xfrm>
            <a:off x="0" y="1371600"/>
            <a:ext cx="4495800" cy="54864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sz="24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BRUSHLESS SYSTEM</a:t>
            </a:r>
            <a:endParaRPr lang="en-US" sz="2400" b="1" u="sng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RESPONSE LIMITED TO EXCITER M/C TIME CONST.</a:t>
            </a:r>
          </a:p>
          <a:p>
            <a:pPr>
              <a:buFontTx/>
              <a:buNone/>
            </a:pPr>
            <a:r>
              <a:rPr lang="en-US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en-US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FIELD DISCHARGE WITH NATURAL</a:t>
            </a:r>
            <a:r>
              <a:rPr lang="en-US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TIME CONSTANT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	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SUPPLY FROM PMG &amp; NO INITIAL BUILD-UP CIRCUIT </a:t>
            </a:r>
            <a:r>
              <a:rPr lang="en-US" sz="2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REQD</a:t>
            </a:r>
            <a:r>
              <a:rPr lang="en-US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	</a:t>
            </a:r>
          </a:p>
        </p:txBody>
      </p:sp>
      <p:sp>
        <p:nvSpPr>
          <p:cNvPr id="55300" name="Rectangle 4" descr="Bouquet"/>
          <p:cNvSpPr>
            <a:spLocks noGrp="1" noChangeArrowheads="1"/>
          </p:cNvSpPr>
          <p:nvPr>
            <p:ph sz="half" idx="2"/>
          </p:nvPr>
        </p:nvSpPr>
        <p:spPr>
          <a:xfrm>
            <a:off x="4572000" y="1371600"/>
            <a:ext cx="4572000" cy="54864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sz="240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u="sng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STATIC EXCITATION</a:t>
            </a:r>
            <a:r>
              <a:rPr lang="en-US" sz="2400" u="sng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FAST RESPONSE</a:t>
            </a:r>
          </a:p>
          <a:p>
            <a:pPr>
              <a:buFontTx/>
              <a:buNone/>
            </a:pPr>
            <a:endParaRPr lang="en-US" sz="2000" b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FAST FIELD DISCHARGE BY       RESISTOR &amp;  INVERTER OPERATION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</a:t>
            </a:r>
          </a:p>
          <a:p>
            <a:pPr>
              <a:spcBef>
                <a:spcPts val="1400"/>
              </a:spcBef>
            </a:pPr>
            <a:r>
              <a:rPr lang="en-US" sz="20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INITIAL BUILD-UP CIRCUIT IS REQD</a:t>
            </a:r>
          </a:p>
        </p:txBody>
      </p:sp>
      <p:sp>
        <p:nvSpPr>
          <p:cNvPr id="18434" name="Rectangle 2" descr="Bouquet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  <a:noFill/>
        </p:spPr>
        <p:txBody>
          <a:bodyPr>
            <a:normAutofit fontScale="90000"/>
          </a:bodyPr>
          <a:lstStyle/>
          <a:p>
            <a:r>
              <a:rPr lang="en-US" b="1" u="sng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u="sng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u="sng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COMPARISON</a:t>
            </a:r>
            <a:br>
              <a:rPr lang="en-US" b="1" u="sng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u="sng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  <p:bldP spid="55300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 descr="Bouquet"/>
          <p:cNvSpPr>
            <a:spLocks noGrp="1" noChangeArrowheads="1"/>
          </p:cNvSpPr>
          <p:nvPr>
            <p:ph sz="half" idx="1"/>
          </p:nvPr>
        </p:nvSpPr>
        <p:spPr>
          <a:xfrm>
            <a:off x="0" y="1066800"/>
            <a:ext cx="4495800" cy="57912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sz="24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BRUSHLESS SYSTEM</a:t>
            </a:r>
          </a:p>
          <a:p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EASY SUPPORTING OF SHORT CKT IN SMALL INDUSTRIAL M/CS</a:t>
            </a:r>
          </a:p>
          <a:p>
            <a:endParaRPr lang="en-US" sz="2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 SLIP RINGS &amp; BRUSHGEAR. DIRECT MEASUREMENT  OF FIELD PARAMETERS NOT POSSIBLE</a:t>
            </a:r>
          </a:p>
          <a:p>
            <a:endParaRPr lang="en-US" sz="2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LESS POWER REQMTS  SMALL THYRISTOR RECTIFIERS</a:t>
            </a:r>
          </a:p>
          <a:p>
            <a:endParaRPr lang="en-US" sz="2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LESS SPACE REQUIRED</a:t>
            </a:r>
          </a:p>
        </p:txBody>
      </p:sp>
      <p:sp>
        <p:nvSpPr>
          <p:cNvPr id="19460" name="Rectangle 4" descr="Bouquet"/>
          <p:cNvSpPr>
            <a:spLocks noGrp="1" noChangeArrowheads="1"/>
          </p:cNvSpPr>
          <p:nvPr>
            <p:ph sz="half" idx="2"/>
          </p:nvPr>
        </p:nvSpPr>
        <p:spPr>
          <a:xfrm>
            <a:off x="4572000" y="1066800"/>
            <a:ext cx="4572000" cy="57912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sz="24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STATIC EXCITATION</a:t>
            </a:r>
          </a:p>
          <a:p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SUPPORTING OF SHORT CKT CURRENT NEEDS COMPOUNDING TRAFO.</a:t>
            </a:r>
          </a:p>
          <a:p>
            <a:pPr>
              <a:buFontTx/>
              <a:buNone/>
            </a:pPr>
            <a:endParaRPr lang="en-US" sz="2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DIRECT MEASUREMENT OF FIELD QUANTITIES UF &amp; IF POSSIBLE</a:t>
            </a:r>
          </a:p>
          <a:p>
            <a:pPr>
              <a:buFontTx/>
              <a:buNone/>
            </a:pPr>
            <a:endParaRPr lang="en-US" sz="2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MORE POWER REQMTS NO LIMITATION ON REDUNDANCY OF THYRISTOR BRIDGE</a:t>
            </a:r>
          </a:p>
          <a:p>
            <a:endParaRPr lang="en-US" sz="2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MORE SPACE REQUIRED</a:t>
            </a:r>
            <a:endParaRPr lang="en-US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2" descr="Bouquet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  <a:noFill/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COMPARISON </a:t>
            </a:r>
            <a:r>
              <a:rPr lang="en-US" sz="32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CONTD.)</a:t>
            </a:r>
            <a:r>
              <a:rPr lang="en-US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u="sng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 descr="Bouquet"/>
          <p:cNvSpPr>
            <a:spLocks noGrp="1" noChangeArrowheads="1"/>
          </p:cNvSpPr>
          <p:nvPr>
            <p:ph idx="1"/>
          </p:nvPr>
        </p:nvSpPr>
        <p:spPr>
          <a:xfrm>
            <a:off x="0" y="1447800"/>
            <a:ext cx="9144000" cy="5410200"/>
          </a:xfrm>
          <a:noFill/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en-US" sz="20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REDUNDANCIES INCREASE  RELIABILITY AND AVAILABILITY.</a:t>
            </a:r>
          </a:p>
          <a:p>
            <a:pPr>
              <a:buFont typeface="Wingdings" pitchFamily="2" charset="2"/>
              <a:buChar char="Ø"/>
            </a:pPr>
            <a:endParaRPr lang="en-US" sz="20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MONITORING AND DIAGNOSTICS REDUCES DOWN TIME.</a:t>
            </a:r>
          </a:p>
          <a:p>
            <a:pPr>
              <a:buFont typeface="Wingdings" pitchFamily="2" charset="2"/>
              <a:buChar char="Ø"/>
            </a:pPr>
            <a:endParaRPr lang="en-US" sz="20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ABSENCE OF ROTATING PARTS ENABLE MAINTENANCE WITH EASE  EVEN WHEN THE EQPT IS IN SERVICE.</a:t>
            </a:r>
          </a:p>
          <a:p>
            <a:pPr>
              <a:buFont typeface="Wingdings" pitchFamily="2" charset="2"/>
              <a:buChar char="Ø"/>
            </a:pPr>
            <a:endParaRPr lang="en-US" sz="20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UPRATING OF THE M/C BY USING  UP THE MARGINS</a:t>
            </a:r>
          </a:p>
          <a:p>
            <a:pPr>
              <a:buFont typeface="Wingdings" pitchFamily="2" charset="2"/>
              <a:buNone/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   OR BY ADDING ADDITIONAL CIRCUITS.</a:t>
            </a:r>
          </a:p>
          <a:p>
            <a:pPr>
              <a:buFont typeface="Wingdings" pitchFamily="2" charset="2"/>
              <a:buChar char="Ø"/>
            </a:pPr>
            <a:endParaRPr lang="en-US" sz="20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 EASE OF EQUIPMENT LAYOUT.</a:t>
            </a:r>
          </a:p>
          <a:p>
            <a:pPr>
              <a:buFont typeface="Wingdings" pitchFamily="2" charset="2"/>
              <a:buChar char="Ø"/>
            </a:pPr>
            <a:endParaRPr lang="en-US" sz="20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BETTER OPTIONS FOR PLANT R&amp;M.</a:t>
            </a:r>
          </a:p>
          <a:p>
            <a:endParaRPr lang="en-US" sz="2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 descr="Bouquet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47800"/>
          </a:xfrm>
          <a:noFill/>
        </p:spPr>
        <p:txBody>
          <a:bodyPr>
            <a:normAutofit fontScale="90000"/>
          </a:bodyPr>
          <a:lstStyle/>
          <a:p>
            <a: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ADVANTAGES OF STATIC EXCITATION EQUIPMENT</a:t>
            </a:r>
            <a:r>
              <a:rPr lang="en-US" sz="40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b="1" u="sng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900</TotalTime>
  <Words>526</Words>
  <Application>Microsoft PowerPoint</Application>
  <PresentationFormat>On-screen Show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Concourse</vt:lpstr>
      <vt:lpstr>AutoCAD Drawing</vt:lpstr>
      <vt:lpstr>DIGITAL   EXCITATION  SYSTEM </vt:lpstr>
      <vt:lpstr>Bharat Heavy Electricals Limited (BHEL)</vt:lpstr>
      <vt:lpstr>Slide 3</vt:lpstr>
      <vt:lpstr>PURPOSE OF EXCITATION SYSTEM</vt:lpstr>
      <vt:lpstr>PERFORMANCE SPECIFICATION OF  EXCITATION SYSTEM</vt:lpstr>
      <vt:lpstr>             TYPES OF EXCITATION SYSTEM:  1.INDIRECT EXCITATION (BRUSHLESS EXCITATION) 2.DIRECT EXCITATION (STATIC EXCITATION) </vt:lpstr>
      <vt:lpstr> COMPARISON </vt:lpstr>
      <vt:lpstr> COMPARISON (CONTD.) </vt:lpstr>
      <vt:lpstr>    ADVANTAGES OF STATIC EXCITATION EQUIPMENT </vt:lpstr>
      <vt:lpstr>DIRECT OR SHUNT SUPPLIED STATIC EXCITATION SYSTEMS </vt:lpstr>
      <vt:lpstr>Slide 11</vt:lpstr>
      <vt:lpstr>Thank You</vt:lpstr>
    </vt:vector>
  </TitlesOfParts>
  <Company>ednbhel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MOHANTY BN</dc:creator>
  <cp:lastModifiedBy>asus</cp:lastModifiedBy>
  <cp:revision>68</cp:revision>
  <cp:lastPrinted>2004-05-01T08:03:37Z</cp:lastPrinted>
  <dcterms:created xsi:type="dcterms:W3CDTF">2001-10-13T04:41:21Z</dcterms:created>
  <dcterms:modified xsi:type="dcterms:W3CDTF">2012-11-30T10:05:51Z</dcterms:modified>
</cp:coreProperties>
</file>